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  <p:embeddedFont>
      <p:font typeface="Poppins"/>
      <p:regular r:id="rId22"/>
      <p:bold r:id="rId23"/>
      <p:italic r:id="rId24"/>
      <p:boldItalic r:id="rId25"/>
    </p:embeddedFont>
    <p:embeddedFont>
      <p:font typeface="Raleway Medium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22" Type="http://schemas.openxmlformats.org/officeDocument/2006/relationships/font" Target="fonts/Poppins-regular.fntdata"/><Relationship Id="rId21" Type="http://schemas.openxmlformats.org/officeDocument/2006/relationships/font" Target="fonts/Lato-boldItalic.fntdata"/><Relationship Id="rId24" Type="http://schemas.openxmlformats.org/officeDocument/2006/relationships/font" Target="fonts/Poppins-italic.fntdata"/><Relationship Id="rId23" Type="http://schemas.openxmlformats.org/officeDocument/2006/relationships/font" Target="fonts/Poppi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Medium-regular.fntdata"/><Relationship Id="rId25" Type="http://schemas.openxmlformats.org/officeDocument/2006/relationships/font" Target="fonts/Poppins-boldItalic.fntdata"/><Relationship Id="rId28" Type="http://schemas.openxmlformats.org/officeDocument/2006/relationships/font" Target="fonts/RalewayMedium-italic.fntdata"/><Relationship Id="rId27" Type="http://schemas.openxmlformats.org/officeDocument/2006/relationships/font" Target="fonts/RalewayMedium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Medium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19" Type="http://schemas.openxmlformats.org/officeDocument/2006/relationships/font" Target="fonts/Lato-bold.fntdata"/><Relationship Id="rId18" Type="http://schemas.openxmlformats.org/officeDocument/2006/relationships/font" Target="fonts/La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537dce71e1_0_28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537dce71e1_0_28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537dce71e1_0_1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537dce71e1_0_1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537dce71e1_0_27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537dce71e1_0_27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537dce71e1_0_27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537dce71e1_0_27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537dce71e1_0_27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537dce71e1_0_27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537dce71e1_0_28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537dce71e1_0_28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537dce71e1_0_28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537dce71e1_0_28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537dce71e1_0_28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537dce71e1_0_28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_Introduction_Slide_1">
  <p:cSld name="TITLE_2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title"/>
          </p:nvPr>
        </p:nvSpPr>
        <p:spPr>
          <a:xfrm>
            <a:off x="732150" y="1432763"/>
            <a:ext cx="7679700" cy="7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>
            <a:off x="732150" y="2229500"/>
            <a:ext cx="7679700" cy="19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304800" lvl="1" marL="914400" rtl="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398">
          <p15:clr>
            <a:srgbClr val="E46962"/>
          </p15:clr>
        </p15:guide>
        <p15:guide id="4" orient="horz" pos="628">
          <p15:clr>
            <a:srgbClr val="E46962"/>
          </p15:clr>
        </p15:guide>
        <p15:guide id="5" pos="5362">
          <p15:clr>
            <a:srgbClr val="E46962"/>
          </p15:clr>
        </p15:guide>
        <p15:guide id="6" pos="458">
          <p15:clr>
            <a:srgbClr val="E46962"/>
          </p15:clr>
        </p15:guide>
        <p15:guide id="7" orient="horz" pos="1082">
          <p15:clr>
            <a:srgbClr val="E46962"/>
          </p15:clr>
        </p15:guide>
        <p15:guide id="8" orient="horz" pos="90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_Title_Body_2">
  <p:cSld name="TITLE_1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88" name="Google Shape;88;p14"/>
          <p:cNvSpPr/>
          <p:nvPr>
            <p:ph idx="2" type="pic"/>
          </p:nvPr>
        </p:nvSpPr>
        <p:spPr>
          <a:xfrm>
            <a:off x="0" y="57700"/>
            <a:ext cx="3393900" cy="50859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sp>
      <p:sp>
        <p:nvSpPr>
          <p:cNvPr id="89" name="Google Shape;89;p14"/>
          <p:cNvSpPr txBox="1"/>
          <p:nvPr>
            <p:ph idx="1" type="subTitle"/>
          </p:nvPr>
        </p:nvSpPr>
        <p:spPr>
          <a:xfrm>
            <a:off x="4135200" y="1595175"/>
            <a:ext cx="4176600" cy="19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type="title"/>
          </p:nvPr>
        </p:nvSpPr>
        <p:spPr>
          <a:xfrm>
            <a:off x="4135200" y="650250"/>
            <a:ext cx="4270500" cy="7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664">
          <p15:clr>
            <a:srgbClr val="E46962"/>
          </p15:clr>
        </p15:guide>
        <p15:guide id="3" pos="405">
          <p15:clr>
            <a:srgbClr val="E46962"/>
          </p15:clr>
        </p15:guide>
        <p15:guide id="4" pos="5328">
          <p15:clr>
            <a:srgbClr val="E46962"/>
          </p15:clr>
        </p15:guide>
        <p15:guide id="5" orient="horz" pos="409">
          <p15:clr>
            <a:srgbClr val="E46962"/>
          </p15:clr>
        </p15:guide>
        <p15:guide id="6" orient="horz" pos="1005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28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6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Velká síťová (r)evoluce</a:t>
            </a:r>
            <a:endParaRPr/>
          </a:p>
        </p:txBody>
      </p:sp>
      <p:sp>
        <p:nvSpPr>
          <p:cNvPr id="96" name="Google Shape;96;p15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Martin Šimek, Oddělení síťové infrastruktury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</a:t>
            </a:r>
            <a:r>
              <a:rPr lang="cs"/>
              <a:t>oncová zařízení</a:t>
            </a:r>
            <a:endParaRPr/>
          </a:p>
        </p:txBody>
      </p:sp>
      <p:sp>
        <p:nvSpPr>
          <p:cNvPr id="102" name="Google Shape;102;p16"/>
          <p:cNvSpPr txBox="1"/>
          <p:nvPr>
            <p:ph idx="2" type="body"/>
          </p:nvPr>
        </p:nvSpPr>
        <p:spPr>
          <a:xfrm>
            <a:off x="5174225" y="1352625"/>
            <a:ext cx="3374400" cy="25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DNS/DHCP registrace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Neregistrované zařízení nekomunikuje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Maximálně 3 MAC adresy na fyzickém portu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Ochrana proti zahlcení switche nežádoucím provozem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03" name="Google Shape;103;p16"/>
          <p:cNvSpPr txBox="1"/>
          <p:nvPr>
            <p:ph idx="1" type="subTitle"/>
          </p:nvPr>
        </p:nvSpPr>
        <p:spPr>
          <a:xfrm>
            <a:off x="730000" y="1878975"/>
            <a:ext cx="33009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Identifikace koncové stanice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Lokální switche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Nežádoucí provoz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050" y="2932075"/>
            <a:ext cx="3054801" cy="188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Katedrální síť</a:t>
            </a:r>
            <a:endParaRPr/>
          </a:p>
        </p:txBody>
      </p:sp>
      <p:sp>
        <p:nvSpPr>
          <p:cNvPr id="110" name="Google Shape;110;p17"/>
          <p:cNvSpPr txBox="1"/>
          <p:nvPr>
            <p:ph idx="2" type="body"/>
          </p:nvPr>
        </p:nvSpPr>
        <p:spPr>
          <a:xfrm>
            <a:off x="5174225" y="1352625"/>
            <a:ext cx="3374400" cy="20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P</a:t>
            </a: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řipojení přes centrální firewall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Definování bloku osmi IP adres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Úroveň </a:t>
            </a: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zabezpečení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Realizace pouze během profylaxe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11" name="Google Shape;111;p17"/>
          <p:cNvSpPr txBox="1"/>
          <p:nvPr>
            <p:ph idx="1" type="subTitle"/>
          </p:nvPr>
        </p:nvSpPr>
        <p:spPr>
          <a:xfrm>
            <a:off x="730000" y="1878975"/>
            <a:ext cx="33009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Ochrana před útoky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Tiskárny, měřící zařízení, svářečky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350" y="2789700"/>
            <a:ext cx="3110199" cy="209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Bezdrátová síť</a:t>
            </a:r>
            <a:endParaRPr/>
          </a:p>
        </p:txBody>
      </p:sp>
      <p:sp>
        <p:nvSpPr>
          <p:cNvPr id="118" name="Google Shape;118;p18"/>
          <p:cNvSpPr txBox="1"/>
          <p:nvPr>
            <p:ph idx="2" type="body"/>
          </p:nvPr>
        </p:nvSpPr>
        <p:spPr>
          <a:xfrm>
            <a:off x="5174225" y="1352625"/>
            <a:ext cx="3374400" cy="21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SSID eduroam5 pouze na 5 GHz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Dochází veřejné IP adresy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Rozdělení uživatelů podle realmu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Veřejné adresy pouze @zcu.cz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Jiná pravidla pro cizí uživatele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19" name="Google Shape;119;p18"/>
          <p:cNvSpPr txBox="1"/>
          <p:nvPr>
            <p:ph idx="1" type="subTitle"/>
          </p:nvPr>
        </p:nvSpPr>
        <p:spPr>
          <a:xfrm>
            <a:off x="730000" y="1878975"/>
            <a:ext cx="3300900" cy="6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Neautorizovaná AP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Rozdělení uživatelů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120" name="Google Shape;1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925" y="2928550"/>
            <a:ext cx="3031050" cy="202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Výměna switchů</a:t>
            </a:r>
            <a:endParaRPr/>
          </a:p>
        </p:txBody>
      </p:sp>
      <p:sp>
        <p:nvSpPr>
          <p:cNvPr id="126" name="Google Shape;126;p19"/>
          <p:cNvSpPr txBox="1"/>
          <p:nvPr>
            <p:ph idx="2" type="body"/>
          </p:nvPr>
        </p:nvSpPr>
        <p:spPr>
          <a:xfrm>
            <a:off x="5174225" y="1352625"/>
            <a:ext cx="3374400" cy="27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Průběžná výměna přístupových switchů mimo záruku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Kooperace s lokálními správci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Rychlost připojení do páteře minimálně 10 Gb/s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Všechny porty 1 Gb/s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Menší a tišší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27" name="Google Shape;127;p19"/>
          <p:cNvSpPr txBox="1"/>
          <p:nvPr>
            <p:ph idx="1" type="subTitle"/>
          </p:nvPr>
        </p:nvSpPr>
        <p:spPr>
          <a:xfrm>
            <a:off x="730000" y="1878975"/>
            <a:ext cx="3300900" cy="9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Končící záruka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Bezpečnostní vlastnosti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Rychlost připojení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250" y="2892300"/>
            <a:ext cx="3088400" cy="205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Výměna AP</a:t>
            </a:r>
            <a:endParaRPr/>
          </a:p>
        </p:txBody>
      </p:sp>
      <p:sp>
        <p:nvSpPr>
          <p:cNvPr id="134" name="Google Shape;134;p20"/>
          <p:cNvSpPr txBox="1"/>
          <p:nvPr>
            <p:ph idx="2" type="body"/>
          </p:nvPr>
        </p:nvSpPr>
        <p:spPr>
          <a:xfrm>
            <a:off x="5174225" y="1352625"/>
            <a:ext cx="3374400" cy="21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Výměna během letních prázdnin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Celkem 500 ks AP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Kooperace s lokálními správci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Rychlost připojení 2,5 Gb/s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Výměna centrálního řadiče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35" name="Google Shape;135;p20"/>
          <p:cNvSpPr txBox="1"/>
          <p:nvPr>
            <p:ph idx="1" type="subTitle"/>
          </p:nvPr>
        </p:nvSpPr>
        <p:spPr>
          <a:xfrm>
            <a:off x="730000" y="1878975"/>
            <a:ext cx="3300900" cy="6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Podpora WiFi 6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Rychlost připojení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136" name="Google Shape;136;p20"/>
          <p:cNvPicPr preferRelativeResize="0"/>
          <p:nvPr/>
        </p:nvPicPr>
        <p:blipFill rotWithShape="1">
          <a:blip r:embed="rId3">
            <a:alphaModFix/>
          </a:blip>
          <a:srcRect b="0" l="24488" r="0" t="0"/>
          <a:stretch/>
        </p:blipFill>
        <p:spPr>
          <a:xfrm>
            <a:off x="693247" y="2877600"/>
            <a:ext cx="3374397" cy="183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VPN rychlejší</a:t>
            </a:r>
            <a:endParaRPr/>
          </a:p>
        </p:txBody>
      </p:sp>
      <p:sp>
        <p:nvSpPr>
          <p:cNvPr id="142" name="Google Shape;142;p21"/>
          <p:cNvSpPr txBox="1"/>
          <p:nvPr>
            <p:ph idx="2" type="body"/>
          </p:nvPr>
        </p:nvSpPr>
        <p:spPr>
          <a:xfrm>
            <a:off x="5174225" y="1352625"/>
            <a:ext cx="3374400" cy="174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Nedostačující kapacita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Rychlost VPN spojení 28 Gb/s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P</a:t>
            </a: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řipojení do páteře 2x 25 Gb/s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Timeout spojení 12 hodin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43" name="Google Shape;143;p21"/>
          <p:cNvSpPr txBox="1"/>
          <p:nvPr>
            <p:ph idx="1" type="subTitle"/>
          </p:nvPr>
        </p:nvSpPr>
        <p:spPr>
          <a:xfrm>
            <a:off x="730000" y="1878975"/>
            <a:ext cx="3300900" cy="67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Rychlost připojení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Raleway Medium"/>
                <a:ea typeface="Raleway Medium"/>
                <a:cs typeface="Raleway Medium"/>
                <a:sym typeface="Raleway Medium"/>
              </a:rPr>
              <a:t>Úprava parametrů spojení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pic>
        <p:nvPicPr>
          <p:cNvPr id="144" name="Google Shape;14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988" y="2732750"/>
            <a:ext cx="3526921" cy="183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3075" y="1612362"/>
            <a:ext cx="1596975" cy="159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 rotWithShape="1">
          <a:blip r:embed="rId4">
            <a:alphaModFix/>
          </a:blip>
          <a:srcRect b="11794" l="0" r="0" t="4439"/>
          <a:stretch/>
        </p:blipFill>
        <p:spPr>
          <a:xfrm>
            <a:off x="2666950" y="1799463"/>
            <a:ext cx="1127250" cy="122277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Shrnutí</a:t>
            </a:r>
            <a:endParaRPr/>
          </a:p>
        </p:txBody>
      </p:sp>
      <p:sp>
        <p:nvSpPr>
          <p:cNvPr id="152" name="Google Shape;152;p22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latin typeface="Raleway"/>
                <a:ea typeface="Raleway"/>
                <a:cs typeface="Raleway"/>
                <a:sym typeface="Raleway"/>
              </a:rPr>
              <a:t>Bezpečnost</a:t>
            </a:r>
            <a:endParaRPr b="1"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600">
                <a:latin typeface="Raleway Medium"/>
                <a:ea typeface="Raleway Medium"/>
                <a:cs typeface="Raleway Medium"/>
                <a:sym typeface="Raleway Medium"/>
              </a:rPr>
              <a:t>Bezpečnost sítě</a:t>
            </a:r>
            <a:endParaRPr sz="16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600">
                <a:latin typeface="Raleway Medium"/>
                <a:ea typeface="Raleway Medium"/>
                <a:cs typeface="Raleway Medium"/>
                <a:sym typeface="Raleway Medium"/>
              </a:rPr>
              <a:t>Bezpečnost koncových stanic</a:t>
            </a:r>
            <a:endParaRPr sz="16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600">
                <a:latin typeface="Raleway Medium"/>
                <a:ea typeface="Raleway Medium"/>
                <a:cs typeface="Raleway Medium"/>
                <a:sym typeface="Raleway Medium"/>
              </a:rPr>
              <a:t>Rozdělení bezdrátových uživatelů</a:t>
            </a:r>
            <a:endParaRPr sz="16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53" name="Google Shape;153;p22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latin typeface="Raleway"/>
                <a:ea typeface="Raleway"/>
                <a:cs typeface="Raleway"/>
                <a:sym typeface="Raleway"/>
              </a:rPr>
              <a:t>Výměna</a:t>
            </a:r>
            <a:endParaRPr b="1" sz="18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600">
                <a:latin typeface="Raleway Medium"/>
                <a:ea typeface="Raleway Medium"/>
                <a:cs typeface="Raleway Medium"/>
                <a:sym typeface="Raleway Medium"/>
              </a:rPr>
              <a:t>Výměna switchů</a:t>
            </a:r>
            <a:endParaRPr sz="16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600">
                <a:latin typeface="Raleway Medium"/>
                <a:ea typeface="Raleway Medium"/>
                <a:cs typeface="Raleway Medium"/>
                <a:sym typeface="Raleway Medium"/>
              </a:rPr>
              <a:t>Výměna AP</a:t>
            </a:r>
            <a:endParaRPr sz="16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600">
                <a:latin typeface="Raleway Medium"/>
                <a:ea typeface="Raleway Medium"/>
                <a:cs typeface="Raleway Medium"/>
                <a:sym typeface="Raleway Medium"/>
              </a:rPr>
              <a:t>Výměna bezdrátového řadiče</a:t>
            </a:r>
            <a:endParaRPr sz="16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600">
                <a:latin typeface="Raleway Medium"/>
                <a:ea typeface="Raleway Medium"/>
                <a:cs typeface="Raleway Medium"/>
                <a:sym typeface="Raleway Medium"/>
              </a:rPr>
              <a:t>Výměna VPN </a:t>
            </a:r>
            <a:r>
              <a:rPr lang="cs" sz="1600">
                <a:latin typeface="Raleway Medium"/>
                <a:ea typeface="Raleway Medium"/>
                <a:cs typeface="Raleway Medium"/>
                <a:sym typeface="Raleway Medium"/>
              </a:rPr>
              <a:t>koncentrátoru</a:t>
            </a:r>
            <a:endParaRPr sz="1600"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