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9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</p:sldMasterIdLst>
  <p:notesMasterIdLst>
    <p:notesMasterId r:id="rId38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9" r:id="rId17"/>
    <p:sldId id="270" r:id="rId18"/>
    <p:sldId id="271" r:id="rId19"/>
    <p:sldId id="272" r:id="rId20"/>
    <p:sldId id="273" r:id="rId21"/>
    <p:sldId id="288" r:id="rId22"/>
    <p:sldId id="289" r:id="rId23"/>
    <p:sldId id="290" r:id="rId24"/>
    <p:sldId id="291" r:id="rId25"/>
    <p:sldId id="274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</p:sldIdLst>
  <p:sldSz cx="9144000" cy="6858000" type="screen4x3"/>
  <p:notesSz cx="6858000" cy="9144000"/>
  <p:defaultTextStyle>
    <a:defPPr>
      <a:defRPr lang="en-GB"/>
    </a:defPPr>
    <a:lvl1pPr algn="l" defTabSz="449263" rtl="0" fontAlgn="base" hangingPunct="0">
      <a:lnSpc>
        <a:spcPct val="94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+mn-ea"/>
        <a:cs typeface="Droid Sans Fallback" charset="0"/>
      </a:defRPr>
    </a:lvl1pPr>
    <a:lvl2pPr marL="742950" indent="-285750" algn="l" defTabSz="449263" rtl="0" fontAlgn="base" hangingPunct="0">
      <a:lnSpc>
        <a:spcPct val="94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+mn-ea"/>
        <a:cs typeface="Droid Sans Fallback" charset="0"/>
      </a:defRPr>
    </a:lvl2pPr>
    <a:lvl3pPr marL="1143000" indent="-228600" algn="l" defTabSz="449263" rtl="0" fontAlgn="base" hangingPunct="0">
      <a:lnSpc>
        <a:spcPct val="94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+mn-ea"/>
        <a:cs typeface="Droid Sans Fallback" charset="0"/>
      </a:defRPr>
    </a:lvl3pPr>
    <a:lvl4pPr marL="1600200" indent="-228600" algn="l" defTabSz="449263" rtl="0" fontAlgn="base" hangingPunct="0">
      <a:lnSpc>
        <a:spcPct val="94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+mn-ea"/>
        <a:cs typeface="Droid Sans Fallback" charset="0"/>
      </a:defRPr>
    </a:lvl4pPr>
    <a:lvl5pPr marL="2057400" indent="-228600" algn="l" defTabSz="449263" rtl="0" fontAlgn="base" hangingPunct="0">
      <a:lnSpc>
        <a:spcPct val="94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+mn-ea"/>
        <a:cs typeface="Droid Sans Fallback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Droid Sans Fallback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Droid Sans Fallback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Droid Sans Fallback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Droid Sans Fallback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475" autoAdjust="0"/>
  </p:normalViewPr>
  <p:slideViewPr>
    <p:cSldViewPr>
      <p:cViewPr varScale="1">
        <p:scale>
          <a:sx n="72" d="100"/>
          <a:sy n="72" d="100"/>
        </p:scale>
        <p:origin x="1762" y="67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512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cs-CZ" altLang="cs-CZ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</a:lstStyle>
          <a:p>
            <a:endParaRPr lang="cs-CZ" altLang="cs-CZ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3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</a:lstStyle>
          <a:p>
            <a:endParaRPr lang="cs-CZ" altLang="cs-CZ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</a:lstStyle>
          <a:p>
            <a:endParaRPr lang="cs-CZ" altLang="cs-CZ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3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</a:lstStyle>
          <a:p>
            <a:fld id="{BB296301-C979-41E6-93B8-330661B4668E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91986EF-97D7-4EC3-8BF5-E48CE905675A}" type="slidenum">
              <a:rPr lang="cs-CZ" altLang="cs-CZ"/>
              <a:pPr/>
              <a:t>1</a:t>
            </a:fld>
            <a:endParaRPr lang="cs-CZ" altLang="cs-CZ"/>
          </a:p>
        </p:txBody>
      </p:sp>
      <p:sp>
        <p:nvSpPr>
          <p:cNvPr id="378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2755533-62A6-45EC-8336-FA011554B3FD}" type="slidenum">
              <a:rPr lang="cs-CZ" altLang="cs-CZ"/>
              <a:pPr/>
              <a:t>10</a:t>
            </a:fld>
            <a:endParaRPr lang="cs-CZ" altLang="cs-CZ"/>
          </a:p>
        </p:txBody>
      </p:sp>
      <p:sp>
        <p:nvSpPr>
          <p:cNvPr id="471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1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2D422F8-4F4D-41B3-9A4D-AFB05C3364AD}" type="slidenum">
              <a:rPr lang="cs-CZ" altLang="cs-CZ"/>
              <a:pPr/>
              <a:t>11</a:t>
            </a:fld>
            <a:endParaRPr lang="cs-CZ" altLang="cs-CZ"/>
          </a:p>
        </p:txBody>
      </p:sp>
      <p:sp>
        <p:nvSpPr>
          <p:cNvPr id="481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813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 bIns="91440"/>
          <a:lstStyle/>
          <a:p>
            <a:pPr marL="215900" indent="-214313" eaLnBrk="1">
              <a:spcBef>
                <a:spcPct val="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</a:pPr>
            <a:r>
              <a:rPr lang="cs-CZ" altLang="cs-CZ" sz="1100">
                <a:latin typeface="Arial" panose="020B0604020202020204" pitchFamily="34" charset="0"/>
                <a:cs typeface="Droid Sans Fallback" charset="0"/>
              </a:rPr>
              <a:t>Podívali jsme se na to tím nejjednodušším způsobem.  Co to zvládá a kde jsou limity systému.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452E262-6FA4-4F95-87BE-E058D0CA424B}" type="slidenum">
              <a:rPr lang="cs-CZ" altLang="cs-CZ"/>
              <a:pPr/>
              <a:t>12</a:t>
            </a:fld>
            <a:endParaRPr lang="cs-CZ" altLang="cs-CZ"/>
          </a:p>
        </p:txBody>
      </p:sp>
      <p:sp>
        <p:nvSpPr>
          <p:cNvPr id="491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915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 bIns="91440"/>
          <a:lstStyle/>
          <a:p>
            <a:pPr marL="215900" indent="-214313" eaLnBrk="1">
              <a:spcBef>
                <a:spcPct val="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</a:pPr>
            <a:r>
              <a:rPr lang="cs-CZ" altLang="cs-CZ" sz="1100">
                <a:latin typeface="Arial" panose="020B0604020202020204" pitchFamily="34" charset="0"/>
                <a:cs typeface="Droid Sans Fallback" charset="0"/>
              </a:rPr>
              <a:t>Test: zkuste si to vy na svém notebooku.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68FB8AF-EC54-4CC3-8517-EF28EDFBF9E0}" type="slidenum">
              <a:rPr lang="cs-CZ" altLang="cs-CZ"/>
              <a:pPr/>
              <a:t>13</a:t>
            </a:fld>
            <a:endParaRPr lang="cs-CZ" altLang="cs-CZ"/>
          </a:p>
        </p:txBody>
      </p:sp>
      <p:sp>
        <p:nvSpPr>
          <p:cNvPr id="512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457200" indent="-227013">
              <a:lnSpc>
                <a:spcPct val="100000"/>
              </a:lnSpc>
              <a:spcBef>
                <a:spcPct val="0"/>
              </a:spcBef>
              <a:spcAft>
                <a:spcPts val="1600"/>
              </a:spcAft>
              <a:buClr>
                <a:srgbClr val="595959"/>
              </a:buClr>
              <a:buFont typeface="Wingdings" panose="05000000000000000000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cs-CZ" altLang="cs-CZ" sz="2400" dirty="0" smtClean="0">
                <a:solidFill>
                  <a:srgbClr val="595959"/>
                </a:solidFill>
              </a:rPr>
              <a:t>Test probíhal ve třech variantách</a:t>
            </a:r>
          </a:p>
          <a:p>
            <a:pPr marL="914400" lvl="1" indent="-227013">
              <a:lnSpc>
                <a:spcPct val="100000"/>
              </a:lnSpc>
              <a:spcBef>
                <a:spcPct val="0"/>
              </a:spcBef>
              <a:spcAft>
                <a:spcPts val="1600"/>
              </a:spcAft>
              <a:buClr>
                <a:srgbClr val="595959"/>
              </a:buClr>
              <a:buFont typeface="Wingdings 2" panose="05020102010507070707" pitchFamily="18" charset="2"/>
              <a:buChar char="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cs-CZ" altLang="cs-CZ" dirty="0" smtClean="0">
                <a:solidFill>
                  <a:srgbClr val="595959"/>
                </a:solidFill>
              </a:rPr>
              <a:t>Síť -&gt; /</a:t>
            </a:r>
            <a:r>
              <a:rPr lang="cs-CZ" altLang="cs-CZ" dirty="0" err="1" smtClean="0">
                <a:solidFill>
                  <a:srgbClr val="595959"/>
                </a:solidFill>
              </a:rPr>
              <a:t>dev</a:t>
            </a:r>
            <a:r>
              <a:rPr lang="cs-CZ" altLang="cs-CZ" dirty="0" smtClean="0">
                <a:solidFill>
                  <a:srgbClr val="595959"/>
                </a:solidFill>
              </a:rPr>
              <a:t>/</a:t>
            </a:r>
            <a:r>
              <a:rPr lang="cs-CZ" altLang="cs-CZ" dirty="0" err="1" smtClean="0">
                <a:solidFill>
                  <a:srgbClr val="595959"/>
                </a:solidFill>
              </a:rPr>
              <a:t>null</a:t>
            </a:r>
            <a:endParaRPr lang="cs-CZ" altLang="cs-CZ" dirty="0" smtClean="0">
              <a:solidFill>
                <a:srgbClr val="595959"/>
              </a:solidFill>
            </a:endParaRPr>
          </a:p>
          <a:p>
            <a:pPr marL="914400" lvl="1" indent="-227013">
              <a:lnSpc>
                <a:spcPct val="100000"/>
              </a:lnSpc>
              <a:spcBef>
                <a:spcPct val="0"/>
              </a:spcBef>
              <a:spcAft>
                <a:spcPts val="1600"/>
              </a:spcAft>
              <a:buClr>
                <a:srgbClr val="595959"/>
              </a:buClr>
              <a:buFont typeface="Wingdings 2" panose="05020102010507070707" pitchFamily="18" charset="2"/>
              <a:buChar char="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cs-CZ" altLang="cs-CZ" dirty="0" smtClean="0">
                <a:solidFill>
                  <a:srgbClr val="595959"/>
                </a:solidFill>
              </a:rPr>
              <a:t>Síť -&gt; SD karta</a:t>
            </a:r>
          </a:p>
          <a:p>
            <a:pPr marL="914400" lvl="1" indent="-227013">
              <a:lnSpc>
                <a:spcPct val="100000"/>
              </a:lnSpc>
              <a:spcBef>
                <a:spcPct val="0"/>
              </a:spcBef>
              <a:spcAft>
                <a:spcPts val="1600"/>
              </a:spcAft>
              <a:buClr>
                <a:srgbClr val="595959"/>
              </a:buClr>
              <a:buFont typeface="Wingdings 2" panose="05020102010507070707" pitchFamily="18" charset="2"/>
              <a:buChar char="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cs-CZ" altLang="cs-CZ" dirty="0" smtClean="0">
                <a:solidFill>
                  <a:srgbClr val="595959"/>
                </a:solidFill>
              </a:rPr>
              <a:t>Síť -&gt; USB SSD Disk</a:t>
            </a:r>
          </a:p>
          <a:p>
            <a:endParaRPr lang="cs-CZ" altLang="cs-CZ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6363E80-3F0E-4A72-8697-6EA9F5C809B8}" type="slidenum">
              <a:rPr lang="cs-CZ" altLang="cs-CZ"/>
              <a:pPr/>
              <a:t>14</a:t>
            </a:fld>
            <a:endParaRPr lang="cs-CZ" altLang="cs-CZ"/>
          </a:p>
        </p:txBody>
      </p:sp>
      <p:sp>
        <p:nvSpPr>
          <p:cNvPr id="522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22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 bIns="91440"/>
          <a:lstStyle/>
          <a:p>
            <a:pPr marL="215900" indent="-214313" eaLnBrk="1">
              <a:spcBef>
                <a:spcPct val="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</a:pPr>
            <a:r>
              <a:rPr lang="cs-CZ" altLang="cs-CZ" sz="1100">
                <a:latin typeface="Arial" panose="020B0604020202020204" pitchFamily="34" charset="0"/>
                <a:cs typeface="Droid Sans Fallback" charset="0"/>
              </a:rPr>
              <a:t>Nevedou ty nejvýkonější, ale naopak. 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55E0266-2FFA-485F-B0A2-347AC08C0355}" type="slidenum">
              <a:rPr lang="cs-CZ" altLang="cs-CZ"/>
              <a:pPr/>
              <a:t>15</a:t>
            </a:fld>
            <a:endParaRPr lang="cs-CZ" altLang="cs-CZ"/>
          </a:p>
        </p:txBody>
      </p:sp>
      <p:sp>
        <p:nvSpPr>
          <p:cNvPr id="532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32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888B4CA-6D87-4D4D-A0B6-96848306777F}" type="slidenum">
              <a:rPr lang="cs-CZ" altLang="cs-CZ"/>
              <a:pPr/>
              <a:t>16</a:t>
            </a:fld>
            <a:endParaRPr lang="cs-CZ" altLang="cs-CZ"/>
          </a:p>
        </p:txBody>
      </p:sp>
      <p:sp>
        <p:nvSpPr>
          <p:cNvPr id="542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2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C6413C1-74E9-4F52-A4BA-7E7AE0DE3E05}" type="slidenum">
              <a:rPr lang="cs-CZ" altLang="cs-CZ"/>
              <a:pPr/>
              <a:t>17</a:t>
            </a:fld>
            <a:endParaRPr lang="cs-CZ" altLang="cs-CZ"/>
          </a:p>
        </p:txBody>
      </p:sp>
      <p:sp>
        <p:nvSpPr>
          <p:cNvPr id="552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52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C6413C1-74E9-4F52-A4BA-7E7AE0DE3E05}" type="slidenum">
              <a:rPr lang="cs-CZ" altLang="cs-CZ"/>
              <a:pPr/>
              <a:t>18</a:t>
            </a:fld>
            <a:endParaRPr lang="cs-CZ" altLang="cs-CZ"/>
          </a:p>
        </p:txBody>
      </p:sp>
      <p:sp>
        <p:nvSpPr>
          <p:cNvPr id="552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52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748910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C6413C1-74E9-4F52-A4BA-7E7AE0DE3E05}" type="slidenum">
              <a:rPr lang="cs-CZ" altLang="cs-CZ"/>
              <a:pPr/>
              <a:t>19</a:t>
            </a:fld>
            <a:endParaRPr lang="cs-CZ" altLang="cs-CZ"/>
          </a:p>
        </p:txBody>
      </p:sp>
      <p:sp>
        <p:nvSpPr>
          <p:cNvPr id="552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52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104002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7498726-75AA-4F7E-B93B-3836D817AA18}" type="slidenum">
              <a:rPr lang="cs-CZ" altLang="cs-CZ"/>
              <a:pPr/>
              <a:t>2</a:t>
            </a:fld>
            <a:endParaRPr lang="cs-CZ" altLang="cs-CZ"/>
          </a:p>
        </p:txBody>
      </p:sp>
      <p:sp>
        <p:nvSpPr>
          <p:cNvPr id="389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C6413C1-74E9-4F52-A4BA-7E7AE0DE3E05}" type="slidenum">
              <a:rPr lang="cs-CZ" altLang="cs-CZ"/>
              <a:pPr/>
              <a:t>20</a:t>
            </a:fld>
            <a:endParaRPr lang="cs-CZ" altLang="cs-CZ"/>
          </a:p>
        </p:txBody>
      </p:sp>
      <p:sp>
        <p:nvSpPr>
          <p:cNvPr id="552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52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394431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C6413C1-74E9-4F52-A4BA-7E7AE0DE3E05}" type="slidenum">
              <a:rPr lang="cs-CZ" altLang="cs-CZ"/>
              <a:pPr/>
              <a:t>21</a:t>
            </a:fld>
            <a:endParaRPr lang="cs-CZ" altLang="cs-CZ"/>
          </a:p>
        </p:txBody>
      </p:sp>
      <p:sp>
        <p:nvSpPr>
          <p:cNvPr id="552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52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733540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38B1325-7283-4C4F-955D-68C40E2837F6}" type="slidenum">
              <a:rPr lang="cs-CZ" altLang="cs-CZ"/>
              <a:pPr/>
              <a:t>22</a:t>
            </a:fld>
            <a:endParaRPr lang="cs-CZ" altLang="cs-CZ"/>
          </a:p>
        </p:txBody>
      </p:sp>
      <p:sp>
        <p:nvSpPr>
          <p:cNvPr id="563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63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457200" indent="-227013">
              <a:lnSpc>
                <a:spcPct val="80000"/>
              </a:lnSpc>
              <a:spcBef>
                <a:spcPct val="0"/>
              </a:spcBef>
              <a:spcAft>
                <a:spcPts val="1600"/>
              </a:spcAft>
              <a:buClr>
                <a:srgbClr val="595959"/>
              </a:buClr>
              <a:buFont typeface="Times New Roman" panose="02020603050405020304" pitchFamily="18" charset="0"/>
              <a:buChar char="●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</a:pPr>
            <a:r>
              <a:rPr lang="cs-CZ" altLang="cs-CZ" sz="1200" i="1" dirty="0" smtClean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 máš pěknou televizi ukaž jak to přehrává </a:t>
            </a:r>
            <a:r>
              <a:rPr lang="cs-CZ" altLang="cs-CZ" sz="1200" i="1" dirty="0" err="1" smtClean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FullHD</a:t>
            </a:r>
            <a:r>
              <a:rPr lang="cs-CZ" altLang="cs-CZ" sz="1200" i="1" dirty="0" smtClean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video.</a:t>
            </a:r>
          </a:p>
          <a:p>
            <a:pPr marL="457200" indent="-227013">
              <a:lnSpc>
                <a:spcPct val="80000"/>
              </a:lnSpc>
              <a:spcBef>
                <a:spcPct val="0"/>
              </a:spcBef>
              <a:spcAft>
                <a:spcPts val="1600"/>
              </a:spcAft>
              <a:buClr>
                <a:srgbClr val="595959"/>
              </a:buClr>
              <a:buFont typeface="Times New Roman" panose="02020603050405020304" pitchFamily="18" charset="0"/>
              <a:buChar char="●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</a:pPr>
            <a:r>
              <a:rPr lang="cs-CZ" altLang="cs-CZ" sz="1200" i="1" dirty="0" smtClean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Jasně. Vybírám to největší dělo (ODROID-XU4) s testovaným ARMBIANEM a pouštím </a:t>
            </a:r>
            <a:r>
              <a:rPr lang="cs-CZ" altLang="cs-CZ" sz="1200" i="1" dirty="0" err="1" smtClean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mlayer</a:t>
            </a:r>
            <a:r>
              <a:rPr lang="cs-CZ" altLang="cs-CZ" sz="1200" i="1" dirty="0" smtClean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227013">
              <a:lnSpc>
                <a:spcPct val="80000"/>
              </a:lnSpc>
              <a:spcBef>
                <a:spcPct val="0"/>
              </a:spcBef>
              <a:spcAft>
                <a:spcPts val="1600"/>
              </a:spcAft>
              <a:buClr>
                <a:srgbClr val="595959"/>
              </a:buClr>
              <a:buFont typeface="Times New Roman" panose="02020603050405020304" pitchFamily="18" charset="0"/>
              <a:buChar char="●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</a:pPr>
            <a:r>
              <a:rPr lang="cs-CZ" altLang="cs-CZ" sz="1200" i="1" dirty="0" smtClean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„8 hrošíků“ jede naplno, ale video se seká :(</a:t>
            </a:r>
          </a:p>
          <a:p>
            <a:pPr marL="457200" indent="-227013">
              <a:lnSpc>
                <a:spcPct val="80000"/>
              </a:lnSpc>
              <a:spcBef>
                <a:spcPct val="0"/>
              </a:spcBef>
              <a:spcAft>
                <a:spcPts val="1600"/>
              </a:spcAft>
              <a:buClr>
                <a:srgbClr val="595959"/>
              </a:buClr>
              <a:buFont typeface="Times New Roman" panose="02020603050405020304" pitchFamily="18" charset="0"/>
              <a:buChar char="●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</a:pPr>
            <a:r>
              <a:rPr lang="cs-CZ" altLang="cs-CZ" sz="1200" i="1" dirty="0" smtClean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Zkoušíme překompilovat </a:t>
            </a:r>
            <a:r>
              <a:rPr lang="cs-CZ" altLang="cs-CZ" sz="1200" i="1" dirty="0" err="1" smtClean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mplayer</a:t>
            </a:r>
            <a:r>
              <a:rPr lang="cs-CZ" altLang="cs-CZ" sz="1200" i="1" dirty="0" smtClean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jádro, spoustu konfigurace, a nic.</a:t>
            </a:r>
          </a:p>
          <a:p>
            <a:pPr marL="457200" indent="-227013">
              <a:lnSpc>
                <a:spcPct val="80000"/>
              </a:lnSpc>
              <a:spcBef>
                <a:spcPct val="0"/>
              </a:spcBef>
              <a:spcAft>
                <a:spcPts val="1600"/>
              </a:spcAft>
              <a:buClr>
                <a:srgbClr val="595959"/>
              </a:buClr>
              <a:buFont typeface="Times New Roman" panose="02020603050405020304" pitchFamily="18" charset="0"/>
              <a:buChar char="●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</a:pPr>
            <a:r>
              <a:rPr lang="cs-CZ" altLang="cs-CZ" sz="1200" i="1" dirty="0" smtClean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Nezbývá než použít </a:t>
            </a:r>
            <a:r>
              <a:rPr lang="cs-CZ" altLang="cs-CZ" sz="1200" i="1" dirty="0" err="1" smtClean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předkopilovaný</a:t>
            </a:r>
            <a:r>
              <a:rPr lang="cs-CZ" altLang="cs-CZ" sz="1200" i="1" dirty="0" smtClean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obraz o kterém tvrdí, že v něm HW akcelerace to funguje. </a:t>
            </a:r>
          </a:p>
          <a:p>
            <a:pPr marL="457200" indent="-227013">
              <a:lnSpc>
                <a:spcPct val="80000"/>
              </a:lnSpc>
              <a:spcBef>
                <a:spcPct val="0"/>
              </a:spcBef>
              <a:spcAft>
                <a:spcPts val="1600"/>
              </a:spcAft>
              <a:buClr>
                <a:srgbClr val="595959"/>
              </a:buClr>
              <a:buFont typeface="Times New Roman" panose="02020603050405020304" pitchFamily="18" charset="0"/>
              <a:buChar char="●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</a:pPr>
            <a:r>
              <a:rPr lang="cs-CZ" altLang="cs-CZ" sz="1200" i="1" dirty="0" smtClean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 2 dnech tahání obrazu rychlostí 10 KB/s </a:t>
            </a:r>
            <a:r>
              <a:rPr lang="cs-CZ" altLang="cs-CZ" sz="1200" i="1" dirty="0" err="1" smtClean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konečne</a:t>
            </a:r>
            <a:r>
              <a:rPr lang="cs-CZ" altLang="cs-CZ" sz="1200" i="1" dirty="0" smtClean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další pokus. A …. nic. Zase se seká.</a:t>
            </a:r>
          </a:p>
          <a:p>
            <a:pPr marL="457200" indent="-227013">
              <a:lnSpc>
                <a:spcPct val="80000"/>
              </a:lnSpc>
              <a:spcBef>
                <a:spcPct val="0"/>
              </a:spcBef>
              <a:spcAft>
                <a:spcPts val="1600"/>
              </a:spcAft>
              <a:buClr>
                <a:srgbClr val="595959"/>
              </a:buClr>
              <a:buFont typeface="Times New Roman" panose="02020603050405020304" pitchFamily="18" charset="0"/>
              <a:buChar char="●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</a:pPr>
            <a:r>
              <a:rPr lang="cs-CZ" altLang="cs-CZ" sz="1200" i="1" dirty="0" smtClean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Kolega </a:t>
            </a:r>
            <a:r>
              <a:rPr lang="cs-CZ" altLang="cs-CZ" sz="1200" i="1" dirty="0" err="1" smtClean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Windowsář</a:t>
            </a:r>
            <a:r>
              <a:rPr lang="cs-CZ" altLang="cs-CZ" sz="1200" i="1" dirty="0" smtClean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kroutí hlavou „Co vyvádíte?“</a:t>
            </a:r>
          </a:p>
          <a:p>
            <a:endParaRPr lang="cs-CZ" altLang="cs-CZ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CE0DC6E-F95E-4ECC-9AA5-9CE12E8FF364}" type="slidenum">
              <a:rPr lang="cs-CZ" altLang="cs-CZ"/>
              <a:pPr/>
              <a:t>23</a:t>
            </a:fld>
            <a:endParaRPr lang="cs-CZ" altLang="cs-CZ"/>
          </a:p>
        </p:txBody>
      </p:sp>
      <p:sp>
        <p:nvSpPr>
          <p:cNvPr id="583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83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3C11B0E-4ED4-4C20-8B64-3E7653937232}" type="slidenum">
              <a:rPr lang="cs-CZ" altLang="cs-CZ"/>
              <a:pPr/>
              <a:t>24</a:t>
            </a:fld>
            <a:endParaRPr lang="cs-CZ" altLang="cs-CZ"/>
          </a:p>
        </p:txBody>
      </p:sp>
      <p:sp>
        <p:nvSpPr>
          <p:cNvPr id="593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93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EA99530-6EBC-4EB2-AE16-9660ADA2A248}" type="slidenum">
              <a:rPr lang="cs-CZ" altLang="cs-CZ"/>
              <a:pPr/>
              <a:t>25</a:t>
            </a:fld>
            <a:endParaRPr lang="cs-CZ" altLang="cs-CZ"/>
          </a:p>
        </p:txBody>
      </p:sp>
      <p:sp>
        <p:nvSpPr>
          <p:cNvPr id="604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04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2775274-1C3A-4002-ABE0-A7F6F0C907B3}" type="slidenum">
              <a:rPr lang="cs-CZ" altLang="cs-CZ"/>
              <a:pPr/>
              <a:t>26</a:t>
            </a:fld>
            <a:endParaRPr lang="cs-CZ" altLang="cs-CZ"/>
          </a:p>
        </p:txBody>
      </p:sp>
      <p:sp>
        <p:nvSpPr>
          <p:cNvPr id="614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FFC26E1-055F-4FAE-AD87-7D39186F57BE}" type="slidenum">
              <a:rPr lang="cs-CZ" altLang="cs-CZ"/>
              <a:pPr/>
              <a:t>27</a:t>
            </a:fld>
            <a:endParaRPr lang="cs-CZ" altLang="cs-CZ"/>
          </a:p>
        </p:txBody>
      </p:sp>
      <p:sp>
        <p:nvSpPr>
          <p:cNvPr id="624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24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6384772-8942-49B6-9CD6-48C5AEC21395}" type="slidenum">
              <a:rPr lang="cs-CZ" altLang="cs-CZ"/>
              <a:pPr/>
              <a:t>28</a:t>
            </a:fld>
            <a:endParaRPr lang="cs-CZ" altLang="cs-CZ"/>
          </a:p>
        </p:txBody>
      </p:sp>
      <p:sp>
        <p:nvSpPr>
          <p:cNvPr id="634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34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97044AB-0495-47ED-A32B-05D0EB34CAB2}" type="slidenum">
              <a:rPr lang="cs-CZ" altLang="cs-CZ"/>
              <a:pPr/>
              <a:t>29</a:t>
            </a:fld>
            <a:endParaRPr lang="cs-CZ" altLang="cs-CZ"/>
          </a:p>
        </p:txBody>
      </p:sp>
      <p:sp>
        <p:nvSpPr>
          <p:cNvPr id="645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45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0FD1BA9-7221-45E7-81EF-10CB1CF489F0}" type="slidenum">
              <a:rPr lang="cs-CZ" altLang="cs-CZ"/>
              <a:pPr/>
              <a:t>3</a:t>
            </a:fld>
            <a:endParaRPr lang="cs-CZ" altLang="cs-CZ"/>
          </a:p>
        </p:txBody>
      </p:sp>
      <p:sp>
        <p:nvSpPr>
          <p:cNvPr id="399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93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 bIns="91440"/>
          <a:lstStyle/>
          <a:p>
            <a:pPr marL="215900" indent="-214313" eaLnBrk="1">
              <a:spcBef>
                <a:spcPct val="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</a:pPr>
            <a:r>
              <a:rPr lang="cs-CZ" altLang="cs-CZ" sz="1100">
                <a:latin typeface="Arial" panose="020B0604020202020204" pitchFamily="34" charset="0"/>
                <a:cs typeface="Droid Sans Fallback" charset="0"/>
              </a:rPr>
              <a:t>To by mohlo stačit. </a:t>
            </a:r>
            <a:r>
              <a:rPr lang="cs-CZ" altLang="cs-CZ" sz="1100" dirty="0">
                <a:latin typeface="Arial" panose="020B0604020202020204" pitchFamily="34" charset="0"/>
                <a:cs typeface="Droid Sans Fallback" charset="0"/>
              </a:rPr>
              <a:t>Vybírali jsme pouze běžná SBC na </a:t>
            </a:r>
            <a:r>
              <a:rPr lang="cs-CZ" altLang="cs-CZ" sz="1100" dirty="0" err="1">
                <a:latin typeface="Arial" panose="020B0604020202020204" pitchFamily="34" charset="0"/>
                <a:cs typeface="Droid Sans Fallback" charset="0"/>
              </a:rPr>
              <a:t>ARMech</a:t>
            </a:r>
            <a:r>
              <a:rPr lang="cs-CZ" altLang="cs-CZ" sz="1100" dirty="0">
                <a:latin typeface="Arial" panose="020B0604020202020204" pitchFamily="34" charset="0"/>
                <a:cs typeface="Droid Sans Fallback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5BB84BF-A33C-48C6-8284-D8D0969B459F}" type="slidenum">
              <a:rPr lang="cs-CZ" altLang="cs-CZ"/>
              <a:pPr/>
              <a:t>30</a:t>
            </a:fld>
            <a:endParaRPr lang="cs-CZ" altLang="cs-CZ"/>
          </a:p>
        </p:txBody>
      </p:sp>
      <p:sp>
        <p:nvSpPr>
          <p:cNvPr id="655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55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FF78985-3136-4056-B3B1-69461A9BBEBB}" type="slidenum">
              <a:rPr lang="cs-CZ" altLang="cs-CZ"/>
              <a:pPr/>
              <a:t>31</a:t>
            </a:fld>
            <a:endParaRPr lang="cs-CZ" altLang="cs-CZ"/>
          </a:p>
        </p:txBody>
      </p:sp>
      <p:sp>
        <p:nvSpPr>
          <p:cNvPr id="665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65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46FDBE6-73C8-4B69-B7B2-1F0BEA14CE67}" type="slidenum">
              <a:rPr lang="cs-CZ" altLang="cs-CZ"/>
              <a:pPr/>
              <a:t>32</a:t>
            </a:fld>
            <a:endParaRPr lang="cs-CZ" altLang="cs-CZ"/>
          </a:p>
        </p:txBody>
      </p:sp>
      <p:sp>
        <p:nvSpPr>
          <p:cNvPr id="675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75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33CAF35-D13C-4300-8EA9-B2944F33DA15}" type="slidenum">
              <a:rPr lang="cs-CZ" altLang="cs-CZ"/>
              <a:pPr/>
              <a:t>33</a:t>
            </a:fld>
            <a:endParaRPr lang="cs-CZ" altLang="cs-CZ"/>
          </a:p>
        </p:txBody>
      </p:sp>
      <p:sp>
        <p:nvSpPr>
          <p:cNvPr id="686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86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1B6CC5E-2071-4EB0-9DB5-639D7544CC29}" type="slidenum">
              <a:rPr lang="cs-CZ" altLang="cs-CZ"/>
              <a:pPr/>
              <a:t>4</a:t>
            </a:fld>
            <a:endParaRPr lang="cs-CZ" altLang="cs-CZ"/>
          </a:p>
        </p:txBody>
      </p:sp>
      <p:sp>
        <p:nvSpPr>
          <p:cNvPr id="409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6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 bIns="91440"/>
          <a:lstStyle/>
          <a:p>
            <a:pPr marL="215900" indent="-214313" eaLnBrk="1">
              <a:spcBef>
                <a:spcPct val="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</a:pPr>
            <a:r>
              <a:rPr lang="cs-CZ" altLang="cs-CZ" sz="1100">
                <a:latin typeface="Arial" panose="020B0604020202020204" pitchFamily="34" charset="0"/>
                <a:cs typeface="Droid Sans Fallback" charset="0"/>
              </a:rPr>
              <a:t>Nebylo cílem udělat testy všech zřízení, ale vybrat ty která papírově vypadala dobře a ty odzkoušet.</a:t>
            </a:r>
          </a:p>
          <a:p>
            <a:pPr marL="215900" indent="-214313" eaLnBrk="1">
              <a:spcBef>
                <a:spcPct val="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</a:pPr>
            <a:r>
              <a:rPr lang="cs-CZ" altLang="cs-CZ" sz="1100">
                <a:latin typeface="Arial" panose="020B0604020202020204" pitchFamily="34" charset="0"/>
                <a:cs typeface="Droid Sans Fallback" charset="0"/>
              </a:rPr>
              <a:t>Raspberry jsme přidali za 2 důvodů.  Jednak pro porovnání (jako ethalon pomalosti). Vyšlo nové RPI 3 a to vypadalo zajímavě.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C637DEA-F7FA-46D6-8203-112DA8169709}" type="slidenum">
              <a:rPr lang="cs-CZ" altLang="cs-CZ"/>
              <a:pPr/>
              <a:t>5</a:t>
            </a:fld>
            <a:endParaRPr lang="cs-CZ" altLang="cs-CZ"/>
          </a:p>
        </p:txBody>
      </p:sp>
      <p:sp>
        <p:nvSpPr>
          <p:cNvPr id="419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9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41E1A72-DEC1-4353-96FC-71443181A4C0}" type="slidenum">
              <a:rPr lang="cs-CZ" altLang="cs-CZ"/>
              <a:pPr/>
              <a:t>6</a:t>
            </a:fld>
            <a:endParaRPr lang="cs-CZ" altLang="cs-CZ"/>
          </a:p>
        </p:txBody>
      </p:sp>
      <p:sp>
        <p:nvSpPr>
          <p:cNvPr id="430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01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 bIns="91440"/>
          <a:lstStyle/>
          <a:p>
            <a:pPr marL="215900" indent="-214313" eaLnBrk="1">
              <a:spcBef>
                <a:spcPct val="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</a:pPr>
            <a:r>
              <a:rPr lang="cs-CZ" altLang="cs-CZ" sz="1100">
                <a:latin typeface="Arial" panose="020B0604020202020204" pitchFamily="34" charset="0"/>
                <a:cs typeface="Droid Sans Fallback" charset="0"/>
              </a:rPr>
              <a:t>Je vhodné se orientovat podle zápisu.¨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1143D4F-B799-42DE-8FAA-E4AE41073A5C}" type="slidenum">
              <a:rPr lang="cs-CZ" altLang="cs-CZ"/>
              <a:pPr/>
              <a:t>7</a:t>
            </a:fld>
            <a:endParaRPr lang="cs-CZ" altLang="cs-CZ"/>
          </a:p>
        </p:txBody>
      </p:sp>
      <p:sp>
        <p:nvSpPr>
          <p:cNvPr id="440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0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9F19B9D-4E7E-40D1-AE56-11A74135E87C}" type="slidenum">
              <a:rPr lang="cs-CZ" altLang="cs-CZ"/>
              <a:pPr/>
              <a:t>8</a:t>
            </a:fld>
            <a:endParaRPr lang="cs-CZ" altLang="cs-CZ"/>
          </a:p>
        </p:txBody>
      </p:sp>
      <p:sp>
        <p:nvSpPr>
          <p:cNvPr id="450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5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 bIns="91440"/>
          <a:lstStyle/>
          <a:p>
            <a:pPr marL="215900" indent="-214313" eaLnBrk="1">
              <a:spcBef>
                <a:spcPct val="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</a:pPr>
            <a:r>
              <a:rPr lang="cs-CZ" altLang="cs-CZ" sz="1100">
                <a:latin typeface="Arial" panose="020B0604020202020204" pitchFamily="34" charset="0"/>
                <a:cs typeface="Droid Sans Fallback" charset="0"/>
              </a:rPr>
              <a:t>Neřešili jsme speciální karty SLC, nebo průmyslové FLASH. Jen to co se dá běžně koupit v každém supermarketu.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FB06B1B-ACED-42E4-ABEB-19C480FD3C06}" type="slidenum">
              <a:rPr lang="cs-CZ" altLang="cs-CZ"/>
              <a:pPr/>
              <a:t>9</a:t>
            </a:fld>
            <a:endParaRPr lang="cs-CZ" altLang="cs-CZ"/>
          </a:p>
        </p:txBody>
      </p:sp>
      <p:sp>
        <p:nvSpPr>
          <p:cNvPr id="460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60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457200" indent="-227013">
              <a:lnSpc>
                <a:spcPct val="80000"/>
              </a:lnSpc>
              <a:spcBef>
                <a:spcPct val="0"/>
              </a:spcBef>
              <a:spcAft>
                <a:spcPts val="1600"/>
              </a:spcAft>
              <a:buClr>
                <a:srgbClr val="595959"/>
              </a:buClr>
              <a:buFont typeface="Times New Roman" panose="02020603050405020304" pitchFamily="18" charset="0"/>
              <a:buChar char="●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</a:pPr>
            <a:r>
              <a:rPr lang="cs-CZ" altLang="cs-CZ" sz="1200" i="1" dirty="0" smtClean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Balíčky dorazili, rychle je rozbalíme a začneme zkoušet</a:t>
            </a:r>
          </a:p>
          <a:p>
            <a:pPr marL="457200" indent="-227013">
              <a:lnSpc>
                <a:spcPct val="80000"/>
              </a:lnSpc>
              <a:spcBef>
                <a:spcPct val="0"/>
              </a:spcBef>
              <a:spcAft>
                <a:spcPts val="1600"/>
              </a:spcAft>
              <a:buClr>
                <a:srgbClr val="595959"/>
              </a:buClr>
              <a:buFont typeface="Times New Roman" panose="02020603050405020304" pitchFamily="18" charset="0"/>
              <a:buChar char="●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</a:pPr>
            <a:r>
              <a:rPr lang="cs-CZ" altLang="cs-CZ" sz="1200" i="1" dirty="0" smtClean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Stáhnout obraz, nahrát na SD kartu a jedem..</a:t>
            </a:r>
          </a:p>
          <a:p>
            <a:pPr marL="457200" indent="-227013">
              <a:lnSpc>
                <a:spcPct val="80000"/>
              </a:lnSpc>
              <a:spcBef>
                <a:spcPct val="0"/>
              </a:spcBef>
              <a:spcAft>
                <a:spcPts val="1600"/>
              </a:spcAft>
              <a:buClr>
                <a:srgbClr val="595959"/>
              </a:buClr>
              <a:buFont typeface="Times New Roman" panose="02020603050405020304" pitchFamily="18" charset="0"/>
              <a:buChar char="●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</a:pPr>
            <a:r>
              <a:rPr lang="cs-CZ" altLang="cs-CZ" sz="1200" i="1" dirty="0" smtClean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Začínáme </a:t>
            </a:r>
            <a:r>
              <a:rPr lang="cs-CZ" altLang="cs-CZ" sz="1200" i="1" dirty="0" err="1" smtClean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Raspberry</a:t>
            </a:r>
            <a:r>
              <a:rPr lang="cs-CZ" altLang="cs-CZ" sz="1200" i="1" dirty="0" smtClean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PI2, napájení, klávesnice, redukce HDMI -&gt; DVI, monitor a už to frčí …. paráda tak další.</a:t>
            </a:r>
          </a:p>
          <a:p>
            <a:pPr marL="457200" indent="-227013">
              <a:lnSpc>
                <a:spcPct val="80000"/>
              </a:lnSpc>
              <a:spcBef>
                <a:spcPct val="0"/>
              </a:spcBef>
              <a:spcAft>
                <a:spcPts val="1600"/>
              </a:spcAft>
              <a:buClr>
                <a:srgbClr val="595959"/>
              </a:buClr>
              <a:buFont typeface="Times New Roman" panose="02020603050405020304" pitchFamily="18" charset="0"/>
              <a:buChar char="●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</a:pPr>
            <a:r>
              <a:rPr lang="cs-CZ" altLang="cs-CZ" sz="1200" i="1" dirty="0" smtClean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Zkoušíme </a:t>
            </a:r>
            <a:r>
              <a:rPr lang="cs-CZ" altLang="cs-CZ" sz="1200" i="1" dirty="0" err="1" smtClean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BananaPi</a:t>
            </a:r>
            <a:r>
              <a:rPr lang="cs-CZ" altLang="cs-CZ" sz="1200" i="1" dirty="0" smtClean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indent="-227013">
              <a:lnSpc>
                <a:spcPct val="80000"/>
              </a:lnSpc>
              <a:spcBef>
                <a:spcPct val="0"/>
              </a:spcBef>
              <a:spcAft>
                <a:spcPts val="1600"/>
              </a:spcAft>
              <a:buClr>
                <a:srgbClr val="595959"/>
              </a:buClr>
              <a:buFont typeface="Times New Roman" panose="02020603050405020304" pitchFamily="18" charset="0"/>
              <a:buChar char="●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</a:pPr>
            <a:r>
              <a:rPr lang="cs-CZ" altLang="cs-CZ" sz="1200" i="1" dirty="0" smtClean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Připojíme stejným postupem a ….. nic</a:t>
            </a:r>
          </a:p>
          <a:p>
            <a:pPr marL="457200" indent="-227013">
              <a:lnSpc>
                <a:spcPct val="80000"/>
              </a:lnSpc>
              <a:spcBef>
                <a:spcPct val="0"/>
              </a:spcBef>
              <a:spcAft>
                <a:spcPts val="1600"/>
              </a:spcAft>
              <a:buClr>
                <a:srgbClr val="595959"/>
              </a:buClr>
              <a:buFont typeface="Times New Roman" panose="02020603050405020304" pitchFamily="18" charset="0"/>
              <a:buChar char="●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</a:pPr>
            <a:r>
              <a:rPr lang="cs-CZ" altLang="cs-CZ" sz="1200" i="1" dirty="0" smtClean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Ing.1: “Hele mě to nejde zapnout. No nic to nedělá.”</a:t>
            </a:r>
          </a:p>
          <a:p>
            <a:pPr marL="457200" indent="-227013">
              <a:lnSpc>
                <a:spcPct val="80000"/>
              </a:lnSpc>
              <a:spcBef>
                <a:spcPct val="0"/>
              </a:spcBef>
              <a:spcAft>
                <a:spcPts val="1600"/>
              </a:spcAft>
              <a:buClr>
                <a:srgbClr val="595959"/>
              </a:buClr>
              <a:buFont typeface="Times New Roman" panose="02020603050405020304" pitchFamily="18" charset="0"/>
              <a:buChar char="●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</a:pPr>
            <a:r>
              <a:rPr lang="cs-CZ" altLang="cs-CZ" sz="1200" i="1" dirty="0" smtClean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Ing.2: “</a:t>
            </a:r>
            <a:r>
              <a:rPr lang="cs-CZ" altLang="cs-CZ" sz="1200" i="1" dirty="0" err="1" smtClean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Vždyď</a:t>
            </a:r>
            <a:r>
              <a:rPr lang="cs-CZ" altLang="cs-CZ" sz="1200" i="1" dirty="0" smtClean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je to zapnutý, tady to svítí.”</a:t>
            </a:r>
          </a:p>
          <a:p>
            <a:pPr marL="457200" indent="-227013">
              <a:lnSpc>
                <a:spcPct val="80000"/>
              </a:lnSpc>
              <a:spcBef>
                <a:spcPct val="0"/>
              </a:spcBef>
              <a:spcAft>
                <a:spcPts val="1600"/>
              </a:spcAft>
              <a:buClr>
                <a:srgbClr val="595959"/>
              </a:buClr>
              <a:buFont typeface="Times New Roman" panose="02020603050405020304" pitchFamily="18" charset="0"/>
              <a:buChar char="●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</a:pPr>
            <a:r>
              <a:rPr lang="cs-CZ" altLang="cs-CZ" sz="1200" i="1" dirty="0" smtClean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Ing.1: “Ale nic to nedělá.”</a:t>
            </a:r>
          </a:p>
          <a:p>
            <a:pPr marL="457200" indent="-227013">
              <a:lnSpc>
                <a:spcPct val="80000"/>
              </a:lnSpc>
              <a:spcBef>
                <a:spcPct val="0"/>
              </a:spcBef>
              <a:spcAft>
                <a:spcPts val="1600"/>
              </a:spcAft>
              <a:buClr>
                <a:srgbClr val="595959"/>
              </a:buClr>
              <a:buFont typeface="Times New Roman" panose="02020603050405020304" pitchFamily="18" charset="0"/>
              <a:buChar char="●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</a:pPr>
            <a:r>
              <a:rPr lang="cs-CZ" altLang="cs-CZ" sz="1200" i="1" dirty="0" smtClean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přijde Ing.3: “</a:t>
            </a:r>
            <a:r>
              <a:rPr lang="cs-CZ" altLang="cs-CZ" sz="1200" i="1" dirty="0" err="1" smtClean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Cannot</a:t>
            </a:r>
            <a:r>
              <a:rPr lang="cs-CZ" altLang="cs-CZ" sz="1200" i="1" dirty="0" smtClean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display video mode je asi špatně”</a:t>
            </a:r>
          </a:p>
          <a:p>
            <a:pPr marL="457200" indent="-227013">
              <a:lnSpc>
                <a:spcPct val="80000"/>
              </a:lnSpc>
              <a:spcBef>
                <a:spcPct val="0"/>
              </a:spcBef>
              <a:spcAft>
                <a:spcPts val="1600"/>
              </a:spcAft>
              <a:buClr>
                <a:srgbClr val="595959"/>
              </a:buClr>
              <a:buFont typeface="Times New Roman" panose="02020603050405020304" pitchFamily="18" charset="0"/>
              <a:buChar char="●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</a:pPr>
            <a:r>
              <a:rPr lang="cs-CZ" altLang="cs-CZ" sz="1200" i="1" dirty="0" err="1" smtClean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Hmm</a:t>
            </a:r>
            <a:r>
              <a:rPr lang="cs-CZ" altLang="cs-CZ" sz="1200" i="1" dirty="0" smtClean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asi </a:t>
            </a:r>
            <a:r>
              <a:rPr lang="cs-CZ" altLang="cs-CZ" sz="1200" i="1" dirty="0" err="1" smtClean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budem</a:t>
            </a:r>
            <a:r>
              <a:rPr lang="cs-CZ" altLang="cs-CZ" sz="1200" i="1" dirty="0" smtClean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potřebovat </a:t>
            </a:r>
            <a:r>
              <a:rPr lang="cs-CZ" altLang="cs-CZ" sz="1200" i="1" dirty="0" err="1" smtClean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FullHD</a:t>
            </a:r>
            <a:r>
              <a:rPr lang="cs-CZ" altLang="cs-CZ" sz="1200" i="1" dirty="0" smtClean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monitor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96E03FE-1FAB-4F2A-B19A-9A24F85E31E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47213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5BC6EB3-D4A0-4638-AEBE-ECACE0FA7E9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13403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07DABA7-EEFB-4430-829B-06E711D79A0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582195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idx="10"/>
          </p:nvPr>
        </p:nvSpPr>
        <p:spPr>
          <a:xfrm>
            <a:off x="8472488" y="6218238"/>
            <a:ext cx="546100" cy="522287"/>
          </a:xfrm>
        </p:spPr>
        <p:txBody>
          <a:bodyPr/>
          <a:lstStyle>
            <a:lvl1pPr>
              <a:defRPr/>
            </a:lvl1pPr>
          </a:lstStyle>
          <a:p>
            <a:fld id="{3B663FF6-F145-498B-AF98-DE109DC4ABE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004950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98F680F-F43A-47B1-89A8-EEA69362EBA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482772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E133DB4-6197-466E-A847-FC576EA4C3D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38088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7E87F09-4CA8-46C0-818A-8A650332D7E7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820576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11150" y="1536700"/>
            <a:ext cx="4183063" cy="455295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6613" y="1536700"/>
            <a:ext cx="4183062" cy="455295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C88ABC0-0F3B-430A-A7DC-79F44FDC572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564164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3F08732-F12C-4794-8E4C-C87A1E6BFE4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212661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09325A7-8C82-4418-8C6E-5AFE62A5C33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773321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6036087-DA54-46F5-A3C2-C881E1666B8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81159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2803673-57DE-42DB-A2F3-35F70BD3D06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902755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3805415-94C4-47B1-A86A-EED87146492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47425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E8BC99E-005D-48A7-9DA6-10BB44BC2A6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372183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F52501D-A856-4DF7-9CC7-66A66D660877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497438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00838" y="365125"/>
            <a:ext cx="2128837" cy="5724525"/>
          </a:xfrm>
          <a:prstGeom prst="rect">
            <a:avLst/>
          </a:prstGeo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11150" y="365125"/>
            <a:ext cx="6237288" cy="5724525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F72C841-E3B2-46A3-A412-36FBC9793C5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480032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BD2EAF3-C12E-4593-BFF8-253BD4A530AF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410751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AA056FE-0306-4795-9F6B-EC131CBEB6A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826904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CF0AA8C-0B31-4468-90B9-242E0E34AD1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121263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11150" y="1536700"/>
            <a:ext cx="1922463" cy="455295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2386013" y="1536700"/>
            <a:ext cx="1922462" cy="455295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EDC71B2-E899-452F-9770-387386B1A3E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08430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DBBA050-27CA-4833-A6FE-D7392A633F1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766643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8031F5B-098C-4F17-A52D-B4FA7EE295D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86461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F44D4D6-C4D0-48AA-AEA4-6AF0C72593D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914347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FAEA125-3DB9-47DF-AE08-044866666C6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994502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753A5EC-3461-4DF9-BF07-85BFBF6AEAB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583609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51FE929-2BDC-447C-8970-343F56181CA7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281831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A0CF553-4997-402C-8A4C-011A36794FC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354193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464300" y="365125"/>
            <a:ext cx="2051050" cy="5724525"/>
          </a:xfrm>
          <a:prstGeom prst="rect">
            <a:avLst/>
          </a:prstGeo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11150" y="365125"/>
            <a:ext cx="6000750" cy="5724525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BDD58D2-0A6E-4B3F-B4C3-A3845980D4C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6944743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A387A7B-8624-4CDF-8630-1637ECE57A1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833476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65E6E69-410C-4658-8404-21B4A3B09327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01137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C20B723-BC93-4730-80CD-CD3355AA432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221621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397510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397510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90C9B7E-22A1-4695-B1FB-925A15B522A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525610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DACBC8C-404E-4BF6-9F70-4798E1E97A6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93731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C93414F-24D0-4C10-949B-DBD69B0ACA8F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491023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A79F580-7B40-4E7B-B2A8-9B9A807795C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828487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BFDC92A-91AF-4610-9E4B-34F70719D79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427074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B84A330-983B-4C7B-AD07-97E9B40582F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5540118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1A201B6-26BB-4160-B584-FF35B9880CC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3441008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0927BC8-119B-4ECF-A53F-5E5E0F414AC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3237813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365125"/>
            <a:ext cx="2055813" cy="5214938"/>
          </a:xfrm>
          <a:prstGeom prst="rect">
            <a:avLst/>
          </a:prstGeo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65125"/>
            <a:ext cx="6019800" cy="52149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95A9B64-A57E-4E57-A258-173B3DA13EA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23812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A960434-FA12-4746-A873-3F1C7991B62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46369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215C00F-24DE-4B05-BE36-7C1128CC33D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35961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1775C62-FE02-4051-9016-F0AAA9921C7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11500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F53A70A-DA28-4A1C-BF61-1E1D78AA10A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2944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53C881E-DA8A-4B59-ADEC-514A9874D36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18027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sldNum"/>
          </p:nvPr>
        </p:nvSpPr>
        <p:spPr bwMode="auto">
          <a:xfrm>
            <a:off x="8472488" y="6218238"/>
            <a:ext cx="546100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91440" rIns="91440" bIns="9144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tabLst>
                <a:tab pos="449263" algn="l"/>
              </a:tabLst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fld id="{E0C389DE-5C96-4FDC-B2B3-7C7330BE0DE5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96" r:id="rId12"/>
  </p:sldLayoutIdLst>
  <p:txStyles>
    <p:titleStyle>
      <a:lvl1pPr algn="l" defTabSz="449263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2pPr>
      <a:lvl3pPr marL="1143000" indent="-228600" algn="l" defTabSz="449263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3pPr>
      <a:lvl4pPr marL="1600200" indent="-228600" algn="l" defTabSz="449263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4pPr>
      <a:lvl5pPr marL="2057400" indent="-228600" algn="l" defTabSz="449263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2514600" indent="-228600" algn="l" defTabSz="449263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2971800" indent="-228600" algn="l" defTabSz="449263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3429000" indent="-228600" algn="l" defTabSz="449263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3886200" indent="-228600" algn="l" defTabSz="449263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defTabSz="449263" rtl="0" fontAlgn="base" hangingPunct="0">
        <a:lnSpc>
          <a:spcPct val="94000"/>
        </a:lnSpc>
        <a:spcBef>
          <a:spcPts val="14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4000"/>
        </a:lnSpc>
        <a:spcBef>
          <a:spcPts val="113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4000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4000"/>
        </a:lnSpc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4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1150" y="1536700"/>
            <a:ext cx="8518525" cy="455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0668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smtClean="0"/>
              <a:t>Klikněte pro úpravu formátu textu osnovy</a:t>
            </a:r>
          </a:p>
          <a:p>
            <a:pPr lvl="1"/>
            <a:r>
              <a:rPr lang="en-GB" altLang="cs-CZ" smtClean="0"/>
              <a:t>Druhá úroveň</a:t>
            </a:r>
          </a:p>
          <a:p>
            <a:pPr lvl="2"/>
            <a:r>
              <a:rPr lang="en-GB" altLang="cs-CZ" smtClean="0"/>
              <a:t>Třetí úroveň</a:t>
            </a:r>
          </a:p>
          <a:p>
            <a:pPr lvl="3"/>
            <a:r>
              <a:rPr lang="en-GB" altLang="cs-CZ" smtClean="0"/>
              <a:t>Čtvrtá úroveň osnovy</a:t>
            </a:r>
          </a:p>
          <a:p>
            <a:pPr lvl="4"/>
            <a:r>
              <a:rPr lang="en-GB" altLang="cs-CZ" smtClean="0"/>
              <a:t>Pátá úroveň osnovy</a:t>
            </a:r>
          </a:p>
          <a:p>
            <a:pPr lvl="4"/>
            <a:r>
              <a:rPr lang="en-GB" altLang="cs-CZ" smtClean="0"/>
              <a:t>Šestá úroveň</a:t>
            </a:r>
          </a:p>
          <a:p>
            <a:pPr lvl="4"/>
            <a:r>
              <a:rPr lang="en-GB" altLang="cs-CZ" smtClean="0"/>
              <a:t>Sedmá úroveň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sldNum"/>
          </p:nvPr>
        </p:nvSpPr>
        <p:spPr bwMode="auto">
          <a:xfrm>
            <a:off x="8472488" y="6218238"/>
            <a:ext cx="546100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91440" rIns="91440" bIns="9144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tabLst>
                <a:tab pos="449263" algn="l"/>
              </a:tabLst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fld id="{790D8F5D-BC3D-4410-B76A-4B7D8153E1F3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449263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2pPr>
      <a:lvl3pPr marL="1143000" indent="-228600" algn="l" defTabSz="449263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3pPr>
      <a:lvl4pPr marL="1600200" indent="-228600" algn="l" defTabSz="449263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4pPr>
      <a:lvl5pPr marL="2057400" indent="-228600" algn="l" defTabSz="449263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2514600" indent="-228600" algn="l" defTabSz="449263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2971800" indent="-228600" algn="l" defTabSz="449263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3429000" indent="-228600" algn="l" defTabSz="449263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3886200" indent="-228600" algn="l" defTabSz="449263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defTabSz="449263" rtl="0" fontAlgn="base" hangingPunct="0">
        <a:lnSpc>
          <a:spcPct val="94000"/>
        </a:lnSpc>
        <a:spcBef>
          <a:spcPts val="14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4000"/>
        </a:lnSpc>
        <a:spcBef>
          <a:spcPts val="113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4000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4000"/>
        </a:lnSpc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4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1150" y="1536700"/>
            <a:ext cx="3997325" cy="455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0668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smtClean="0"/>
              <a:t>Klikněte pro úpravu formátu textu osnovy</a:t>
            </a:r>
          </a:p>
          <a:p>
            <a:pPr lvl="1"/>
            <a:r>
              <a:rPr lang="en-GB" altLang="cs-CZ" smtClean="0"/>
              <a:t>Druhá úroveň</a:t>
            </a:r>
          </a:p>
          <a:p>
            <a:pPr lvl="2"/>
            <a:r>
              <a:rPr lang="en-GB" altLang="cs-CZ" smtClean="0"/>
              <a:t>Třetí úroveň</a:t>
            </a:r>
          </a:p>
          <a:p>
            <a:pPr lvl="3"/>
            <a:r>
              <a:rPr lang="en-GB" altLang="cs-CZ" smtClean="0"/>
              <a:t>Čtvrtá úroveň osnovy</a:t>
            </a:r>
          </a:p>
          <a:p>
            <a:pPr lvl="4"/>
            <a:r>
              <a:rPr lang="en-GB" altLang="cs-CZ" smtClean="0"/>
              <a:t>Pátá úroveň osnovy</a:t>
            </a:r>
          </a:p>
          <a:p>
            <a:pPr lvl="4"/>
            <a:r>
              <a:rPr lang="en-GB" altLang="cs-CZ" smtClean="0"/>
              <a:t>Šestá úroveň</a:t>
            </a:r>
          </a:p>
          <a:p>
            <a:pPr lvl="4"/>
            <a:r>
              <a:rPr lang="en-GB" altLang="cs-CZ" smtClean="0"/>
              <a:t>Sedmá úroveň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ldNum"/>
          </p:nvPr>
        </p:nvSpPr>
        <p:spPr bwMode="auto">
          <a:xfrm>
            <a:off x="8472488" y="6218238"/>
            <a:ext cx="546100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91440" rIns="91440" bIns="9144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tabLst>
                <a:tab pos="449263" algn="l"/>
              </a:tabLst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fld id="{22C57FE1-8571-481A-8B2F-62AF33ED5495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449263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2pPr>
      <a:lvl3pPr marL="1143000" indent="-228600" algn="l" defTabSz="449263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3pPr>
      <a:lvl4pPr marL="1600200" indent="-228600" algn="l" defTabSz="449263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4pPr>
      <a:lvl5pPr marL="2057400" indent="-228600" algn="l" defTabSz="449263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2514600" indent="-228600" algn="l" defTabSz="449263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2971800" indent="-228600" algn="l" defTabSz="449263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3429000" indent="-228600" algn="l" defTabSz="449263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3886200" indent="-228600" algn="l" defTabSz="449263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defTabSz="449263" rtl="0" fontAlgn="base" hangingPunct="0">
        <a:lnSpc>
          <a:spcPct val="94000"/>
        </a:lnSpc>
        <a:spcBef>
          <a:spcPts val="14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4000"/>
        </a:lnSpc>
        <a:spcBef>
          <a:spcPts val="113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4000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4000"/>
        </a:lnSpc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4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sldNum"/>
          </p:nvPr>
        </p:nvSpPr>
        <p:spPr bwMode="auto">
          <a:xfrm>
            <a:off x="8472488" y="6218238"/>
            <a:ext cx="546100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91440" rIns="91440" bIns="9144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tabLst>
                <a:tab pos="449263" algn="l"/>
              </a:tabLst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fld id="{88BE3D85-69CC-441D-BEBC-4288D686DE52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397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0668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smtClean="0"/>
              <a:t>Klikněte pro úpravu formátu textu osnovy</a:t>
            </a:r>
          </a:p>
          <a:p>
            <a:pPr lvl="1"/>
            <a:r>
              <a:rPr lang="en-GB" altLang="cs-CZ" smtClean="0"/>
              <a:t>Druhá úroveň</a:t>
            </a:r>
          </a:p>
          <a:p>
            <a:pPr lvl="2"/>
            <a:r>
              <a:rPr lang="en-GB" altLang="cs-CZ" smtClean="0"/>
              <a:t>Třetí úroveň</a:t>
            </a:r>
          </a:p>
          <a:p>
            <a:pPr lvl="3"/>
            <a:r>
              <a:rPr lang="en-GB" altLang="cs-CZ" smtClean="0"/>
              <a:t>Čtvrtá úroveň osnovy</a:t>
            </a:r>
          </a:p>
          <a:p>
            <a:pPr lvl="4"/>
            <a:r>
              <a:rPr lang="en-GB" altLang="cs-CZ" smtClean="0"/>
              <a:t>Pátá úroveň osnovy</a:t>
            </a:r>
          </a:p>
          <a:p>
            <a:pPr lvl="4"/>
            <a:r>
              <a:rPr lang="en-GB" altLang="cs-CZ" smtClean="0"/>
              <a:t>Šestá úroveň</a:t>
            </a:r>
          </a:p>
          <a:p>
            <a:pPr lvl="4"/>
            <a:r>
              <a:rPr lang="en-GB" altLang="cs-CZ" smtClean="0"/>
              <a:t>Sedmá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449263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2pPr>
      <a:lvl3pPr marL="1143000" indent="-228600" algn="l" defTabSz="449263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3pPr>
      <a:lvl4pPr marL="1600200" indent="-228600" algn="l" defTabSz="449263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4pPr>
      <a:lvl5pPr marL="2057400" indent="-228600" algn="l" defTabSz="449263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2514600" indent="-228600" algn="l" defTabSz="449263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2971800" indent="-228600" algn="l" defTabSz="449263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3429000" indent="-228600" algn="l" defTabSz="449263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3886200" indent="-228600" algn="l" defTabSz="449263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defTabSz="449263" rtl="0" fontAlgn="base" hangingPunct="0">
        <a:lnSpc>
          <a:spcPct val="94000"/>
        </a:lnSpc>
        <a:spcBef>
          <a:spcPts val="14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4000"/>
        </a:lnSpc>
        <a:spcBef>
          <a:spcPts val="113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4000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4000"/>
        </a:lnSpc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4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docs.cubieboard.org/tutorials/cc-a80/start" TargetMode="External"/><Relationship Id="rId7" Type="http://schemas.openxmlformats.org/officeDocument/2006/relationships/hyperlink" Target="http://www.hardkernel.com/main/products/prdt_info.php?g_code=G143452239825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://hackerboards.com/pico-itx-sbc-runs-android-4-4-on-snapdragon-805/" TargetMode="External"/><Relationship Id="rId5" Type="http://schemas.openxmlformats.org/officeDocument/2006/relationships/hyperlink" Target="https://en.wikipedia.org/wiki/Raspberry_Pi" TargetMode="External"/><Relationship Id="rId4" Type="http://schemas.openxmlformats.org/officeDocument/2006/relationships/hyperlink" Target="https://en.wikipedia.org/wiki/Banana_Pi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11150" y="992188"/>
            <a:ext cx="8520113" cy="27368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91440" rIns="91440" bIns="91440" numCol="1" anchor="b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38000"/>
              </a:lnSpc>
              <a:spcAft>
                <a:spcPts val="30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cs-CZ" altLang="cs-CZ" sz="4000"/>
              <a:t>Na co se hodí křemíkové ovoce?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4765675" y="4459288"/>
            <a:ext cx="4065588" cy="11763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91440" bIns="91440"/>
          <a:lstStyle/>
          <a:p>
            <a:pPr marL="0" indent="0" algn="r">
              <a:lnSpc>
                <a:spcPct val="100000"/>
              </a:lnSpc>
              <a:spcBef>
                <a:spcPct val="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</a:pPr>
            <a:r>
              <a:rPr lang="cs-CZ" altLang="cs-CZ" sz="2800">
                <a:solidFill>
                  <a:srgbClr val="595959"/>
                </a:solidFill>
              </a:rPr>
              <a:t>Pavel Jindra</a:t>
            </a:r>
          </a:p>
          <a:p>
            <a:pPr marL="0" indent="0" algn="r">
              <a:lnSpc>
                <a:spcPct val="100000"/>
              </a:lnSpc>
              <a:spcBef>
                <a:spcPct val="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</a:pPr>
            <a:r>
              <a:rPr lang="cs-CZ" altLang="cs-CZ" sz="2800">
                <a:solidFill>
                  <a:srgbClr val="595959"/>
                </a:solidFill>
              </a:rPr>
              <a:t>Martin Lávička</a:t>
            </a:r>
          </a:p>
          <a:p>
            <a:pPr marL="0" indent="0" algn="r">
              <a:lnSpc>
                <a:spcPct val="100000"/>
              </a:lnSpc>
              <a:spcBef>
                <a:spcPct val="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</a:pPr>
            <a:r>
              <a:rPr lang="cs-CZ" altLang="cs-CZ" sz="1800">
                <a:solidFill>
                  <a:srgbClr val="595959"/>
                </a:solidFill>
              </a:rPr>
              <a:t>Západočeská univerzita v Plzni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4765675" y="5948363"/>
            <a:ext cx="4065588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 bIns="91440" anchor="ctr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cs-CZ" altLang="cs-CZ" sz="1400">
                <a:latin typeface="Georgia" panose="02040502050405020303" pitchFamily="18" charset="0"/>
              </a:rPr>
              <a:t>Za přispění Fondu rozvoje CESNET.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11150" y="593725"/>
            <a:ext cx="8520113" cy="7635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cs-CZ" altLang="cs-CZ" sz="3000"/>
              <a:t>Veselá historka z natáčení č.1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25" y="1465263"/>
            <a:ext cx="6111875" cy="4583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11150" y="593725"/>
            <a:ext cx="8520113" cy="7635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cs-CZ" altLang="cs-CZ" sz="3000"/>
              <a:t>Test propustnosti systému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11150" y="1536700"/>
            <a:ext cx="8520113" cy="522288"/>
          </a:xfrm>
          <a:ln/>
        </p:spPr>
        <p:txBody>
          <a:bodyPr lIns="91440" tIns="91440" rIns="91440" bIns="91440"/>
          <a:lstStyle/>
          <a:p>
            <a:pPr marL="0" indent="0" algn="ctr">
              <a:lnSpc>
                <a:spcPct val="100000"/>
              </a:lnSpc>
              <a:spcBef>
                <a:spcPct val="0"/>
              </a:spcBef>
              <a:spcAft>
                <a:spcPts val="160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cs-CZ" altLang="cs-CZ" sz="2000">
                <a:solidFill>
                  <a:srgbClr val="595959"/>
                </a:solidFill>
              </a:rPr>
              <a:t>dd if=/dev/zero of=/dev/null bs=&lt;blok&gt; iflag=fullblock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2060575"/>
            <a:ext cx="8093075" cy="443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11150" y="593725"/>
            <a:ext cx="8520113" cy="7635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cs-CZ" altLang="cs-CZ" sz="3000"/>
              <a:t>Test propustnosti systému - hodnocení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11150" y="1536700"/>
            <a:ext cx="8520113" cy="4554538"/>
          </a:xfrm>
          <a:ln/>
        </p:spPr>
        <p:txBody>
          <a:bodyPr lIns="91440" tIns="91440" rIns="91440" bIns="91440"/>
          <a:lstStyle/>
          <a:p>
            <a:pPr marL="457200" indent="-227013">
              <a:lnSpc>
                <a:spcPct val="150000"/>
              </a:lnSpc>
              <a:spcBef>
                <a:spcPct val="0"/>
              </a:spcBef>
              <a:spcAft>
                <a:spcPts val="1600"/>
              </a:spcAft>
              <a:buClr>
                <a:srgbClr val="595959"/>
              </a:buClr>
              <a:buFont typeface="Wingdings" panose="05000000000000000000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cs-CZ" altLang="cs-CZ" sz="2400" dirty="0" smtClean="0">
                <a:solidFill>
                  <a:srgbClr val="595959"/>
                </a:solidFill>
              </a:rPr>
              <a:t> </a:t>
            </a:r>
            <a:r>
              <a:rPr lang="cs-CZ" altLang="cs-CZ" sz="2400" dirty="0" err="1" smtClean="0">
                <a:solidFill>
                  <a:srgbClr val="595959"/>
                </a:solidFill>
              </a:rPr>
              <a:t>Vícejádrové</a:t>
            </a:r>
            <a:r>
              <a:rPr lang="cs-CZ" altLang="cs-CZ" sz="2400" dirty="0" smtClean="0">
                <a:solidFill>
                  <a:srgbClr val="595959"/>
                </a:solidFill>
              </a:rPr>
              <a:t> </a:t>
            </a:r>
            <a:r>
              <a:rPr lang="cs-CZ" altLang="cs-CZ" sz="2400" dirty="0">
                <a:solidFill>
                  <a:srgbClr val="595959"/>
                </a:solidFill>
              </a:rPr>
              <a:t>procesory vedou</a:t>
            </a:r>
          </a:p>
          <a:p>
            <a:pPr marL="457200" indent="-227013">
              <a:lnSpc>
                <a:spcPct val="150000"/>
              </a:lnSpc>
              <a:spcBef>
                <a:spcPct val="0"/>
              </a:spcBef>
              <a:spcAft>
                <a:spcPts val="1600"/>
              </a:spcAft>
              <a:buClr>
                <a:srgbClr val="595959"/>
              </a:buClr>
              <a:buFont typeface="Wingdings" panose="05000000000000000000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cs-CZ" altLang="cs-CZ" sz="2400" dirty="0" smtClean="0">
                <a:solidFill>
                  <a:srgbClr val="595959"/>
                </a:solidFill>
              </a:rPr>
              <a:t> Zajímavý </a:t>
            </a:r>
            <a:r>
              <a:rPr lang="cs-CZ" altLang="cs-CZ" sz="2400" dirty="0">
                <a:solidFill>
                  <a:srgbClr val="595959"/>
                </a:solidFill>
              </a:rPr>
              <a:t>je konstantní výkon </a:t>
            </a:r>
            <a:r>
              <a:rPr lang="cs-CZ" altLang="cs-CZ" sz="2400" dirty="0" err="1">
                <a:solidFill>
                  <a:srgbClr val="595959"/>
                </a:solidFill>
              </a:rPr>
              <a:t>Krait</a:t>
            </a:r>
            <a:r>
              <a:rPr lang="cs-CZ" altLang="cs-CZ" sz="2400" dirty="0">
                <a:solidFill>
                  <a:srgbClr val="595959"/>
                </a:solidFill>
              </a:rPr>
              <a:t> 450 (</a:t>
            </a:r>
            <a:r>
              <a:rPr lang="cs-CZ" altLang="cs-CZ" sz="2400" dirty="0" err="1">
                <a:solidFill>
                  <a:srgbClr val="595959"/>
                </a:solidFill>
              </a:rPr>
              <a:t>inforce</a:t>
            </a:r>
            <a:r>
              <a:rPr lang="cs-CZ" altLang="cs-CZ" sz="2400" dirty="0">
                <a:solidFill>
                  <a:srgbClr val="595959"/>
                </a:solidFill>
              </a:rPr>
              <a:t>)</a:t>
            </a:r>
          </a:p>
          <a:p>
            <a:pPr marL="457200" indent="-227013">
              <a:lnSpc>
                <a:spcPct val="150000"/>
              </a:lnSpc>
              <a:spcBef>
                <a:spcPct val="0"/>
              </a:spcBef>
              <a:spcAft>
                <a:spcPts val="1600"/>
              </a:spcAft>
              <a:buClr>
                <a:srgbClr val="595959"/>
              </a:buClr>
              <a:buFont typeface="Wingdings" panose="05000000000000000000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cs-CZ" altLang="cs-CZ" sz="2400" b="1" dirty="0" smtClean="0">
                <a:solidFill>
                  <a:srgbClr val="595959"/>
                </a:solidFill>
              </a:rPr>
              <a:t> </a:t>
            </a:r>
            <a:r>
              <a:rPr lang="cs-CZ" altLang="cs-CZ" sz="2400" b="1" dirty="0" err="1" smtClean="0">
                <a:solidFill>
                  <a:srgbClr val="595959"/>
                </a:solidFill>
              </a:rPr>
              <a:t>Raspberry</a:t>
            </a:r>
            <a:r>
              <a:rPr lang="cs-CZ" altLang="cs-CZ" sz="2400" b="1" dirty="0" smtClean="0">
                <a:solidFill>
                  <a:srgbClr val="595959"/>
                </a:solidFill>
              </a:rPr>
              <a:t> </a:t>
            </a:r>
            <a:r>
              <a:rPr lang="cs-CZ" altLang="cs-CZ" sz="2400" b="1" dirty="0">
                <a:solidFill>
                  <a:srgbClr val="595959"/>
                </a:solidFill>
              </a:rPr>
              <a:t>PI 3</a:t>
            </a:r>
            <a:r>
              <a:rPr lang="cs-CZ" altLang="cs-CZ" sz="2400" dirty="0">
                <a:solidFill>
                  <a:srgbClr val="595959"/>
                </a:solidFill>
              </a:rPr>
              <a:t> klesá už na 1M bloku, ale slušné</a:t>
            </a:r>
          </a:p>
          <a:p>
            <a:pPr marL="457200" indent="-227013">
              <a:lnSpc>
                <a:spcPct val="150000"/>
              </a:lnSpc>
              <a:spcBef>
                <a:spcPct val="0"/>
              </a:spcBef>
              <a:spcAft>
                <a:spcPts val="1600"/>
              </a:spcAft>
              <a:buClr>
                <a:srgbClr val="595959"/>
              </a:buClr>
              <a:buFont typeface="Wingdings" panose="05000000000000000000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cs-CZ" altLang="cs-CZ" sz="2400" dirty="0" smtClean="0">
                <a:solidFill>
                  <a:srgbClr val="595959"/>
                </a:solidFill>
              </a:rPr>
              <a:t> </a:t>
            </a:r>
            <a:r>
              <a:rPr lang="cs-CZ" altLang="cs-CZ" sz="2400" dirty="0" err="1" smtClean="0">
                <a:solidFill>
                  <a:srgbClr val="595959"/>
                </a:solidFill>
              </a:rPr>
              <a:t>Banana</a:t>
            </a:r>
            <a:r>
              <a:rPr lang="cs-CZ" altLang="cs-CZ" sz="2400" dirty="0" smtClean="0">
                <a:solidFill>
                  <a:srgbClr val="595959"/>
                </a:solidFill>
              </a:rPr>
              <a:t> </a:t>
            </a:r>
            <a:r>
              <a:rPr lang="cs-CZ" altLang="cs-CZ" sz="2400" dirty="0" err="1">
                <a:solidFill>
                  <a:srgbClr val="595959"/>
                </a:solidFill>
              </a:rPr>
              <a:t>Pi</a:t>
            </a:r>
            <a:r>
              <a:rPr lang="cs-CZ" altLang="cs-CZ" sz="2400" dirty="0">
                <a:solidFill>
                  <a:srgbClr val="595959"/>
                </a:solidFill>
              </a:rPr>
              <a:t> a </a:t>
            </a:r>
            <a:r>
              <a:rPr lang="cs-CZ" altLang="cs-CZ" sz="2400" dirty="0" err="1">
                <a:solidFill>
                  <a:srgbClr val="595959"/>
                </a:solidFill>
              </a:rPr>
              <a:t>Raspberry</a:t>
            </a:r>
            <a:r>
              <a:rPr lang="cs-CZ" altLang="cs-CZ" sz="2400" dirty="0">
                <a:solidFill>
                  <a:srgbClr val="595959"/>
                </a:solidFill>
              </a:rPr>
              <a:t> 2 jsou slabší</a:t>
            </a:r>
          </a:p>
          <a:p>
            <a:pPr marL="457200" indent="-227013">
              <a:lnSpc>
                <a:spcPct val="150000"/>
              </a:lnSpc>
              <a:spcBef>
                <a:spcPct val="0"/>
              </a:spcBef>
              <a:spcAft>
                <a:spcPts val="1600"/>
              </a:spcAft>
              <a:buClr>
                <a:srgbClr val="595959"/>
              </a:buClr>
              <a:buFont typeface="Wingdings" panose="05000000000000000000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cs-CZ" altLang="cs-CZ" sz="2400" dirty="0" smtClean="0">
                <a:solidFill>
                  <a:srgbClr val="595959"/>
                </a:solidFill>
              </a:rPr>
              <a:t> Vyzkoušejte </a:t>
            </a:r>
            <a:r>
              <a:rPr lang="cs-CZ" altLang="cs-CZ" sz="2400" dirty="0">
                <a:solidFill>
                  <a:srgbClr val="595959"/>
                </a:solidFill>
              </a:rPr>
              <a:t>na svém notebooku 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11150" y="593725"/>
            <a:ext cx="8520113" cy="7635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cs-CZ" altLang="cs-CZ" sz="3000"/>
              <a:t>Test síťového přenosu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2"/>
          <a:stretch>
            <a:fillRect/>
          </a:stretch>
        </p:blipFill>
        <p:spPr bwMode="auto">
          <a:xfrm>
            <a:off x="0" y="1503363"/>
            <a:ext cx="9144000" cy="5062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4222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11150" y="593725"/>
            <a:ext cx="8520113" cy="7635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cs-CZ" altLang="cs-CZ" sz="3000"/>
              <a:t>Test síťového přenosu - výsledky	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11150" y="1536700"/>
            <a:ext cx="8520113" cy="4554538"/>
          </a:xfrm>
          <a:ln/>
        </p:spPr>
        <p:txBody>
          <a:bodyPr lIns="91440" tIns="91440" rIns="91440" bIns="91440"/>
          <a:lstStyle/>
          <a:p>
            <a:pPr marL="457200" indent="-227013">
              <a:lnSpc>
                <a:spcPct val="100000"/>
              </a:lnSpc>
              <a:spcBef>
                <a:spcPct val="0"/>
              </a:spcBef>
              <a:spcAft>
                <a:spcPts val="1600"/>
              </a:spcAft>
              <a:buClr>
                <a:srgbClr val="595959"/>
              </a:buClr>
              <a:buFont typeface="Wingdings" panose="05000000000000000000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cs-CZ" altLang="cs-CZ" sz="2400" dirty="0" smtClean="0">
                <a:solidFill>
                  <a:srgbClr val="595959"/>
                </a:solidFill>
              </a:rPr>
              <a:t> Plné </a:t>
            </a:r>
            <a:r>
              <a:rPr lang="cs-CZ" altLang="cs-CZ" sz="2400" dirty="0">
                <a:solidFill>
                  <a:srgbClr val="595959"/>
                </a:solidFill>
              </a:rPr>
              <a:t>rychlosti dosáhl jen Banán</a:t>
            </a:r>
          </a:p>
          <a:p>
            <a:pPr marL="457200" indent="-227013">
              <a:lnSpc>
                <a:spcPct val="100000"/>
              </a:lnSpc>
              <a:spcBef>
                <a:spcPct val="0"/>
              </a:spcBef>
              <a:spcAft>
                <a:spcPts val="1600"/>
              </a:spcAft>
              <a:buClr>
                <a:srgbClr val="595959"/>
              </a:buClr>
              <a:buFont typeface="Wingdings" panose="05000000000000000000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cs-CZ" altLang="cs-CZ" sz="2400" dirty="0" smtClean="0">
                <a:solidFill>
                  <a:srgbClr val="595959"/>
                </a:solidFill>
              </a:rPr>
              <a:t> Zápis </a:t>
            </a:r>
            <a:r>
              <a:rPr lang="cs-CZ" altLang="cs-CZ" sz="2400" dirty="0">
                <a:solidFill>
                  <a:srgbClr val="595959"/>
                </a:solidFill>
              </a:rPr>
              <a:t>na FS limitovala rychlost karty</a:t>
            </a:r>
          </a:p>
          <a:p>
            <a:pPr marL="457200" indent="-227013">
              <a:lnSpc>
                <a:spcPct val="100000"/>
              </a:lnSpc>
              <a:spcBef>
                <a:spcPct val="0"/>
              </a:spcBef>
              <a:spcAft>
                <a:spcPts val="1600"/>
              </a:spcAft>
              <a:buClr>
                <a:srgbClr val="595959"/>
              </a:buClr>
              <a:buFont typeface="Wingdings" panose="05000000000000000000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cs-CZ" altLang="cs-CZ" sz="2400" dirty="0" smtClean="0">
                <a:solidFill>
                  <a:srgbClr val="595959"/>
                </a:solidFill>
              </a:rPr>
              <a:t> Zápis </a:t>
            </a:r>
            <a:r>
              <a:rPr lang="cs-CZ" altLang="cs-CZ" sz="2400" dirty="0">
                <a:solidFill>
                  <a:srgbClr val="595959"/>
                </a:solidFill>
              </a:rPr>
              <a:t>na USB ovlivňovalo zapojení síťové karty</a:t>
            </a:r>
          </a:p>
          <a:p>
            <a:pPr marL="457200" indent="-227013">
              <a:lnSpc>
                <a:spcPct val="100000"/>
              </a:lnSpc>
              <a:spcBef>
                <a:spcPct val="0"/>
              </a:spcBef>
              <a:spcAft>
                <a:spcPts val="1600"/>
              </a:spcAft>
              <a:buClr>
                <a:srgbClr val="595959"/>
              </a:buClr>
              <a:buFont typeface="Wingdings" panose="05000000000000000000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cs-CZ" altLang="cs-CZ" sz="2400" dirty="0" smtClean="0">
                <a:solidFill>
                  <a:srgbClr val="595959"/>
                </a:solidFill>
              </a:rPr>
              <a:t> </a:t>
            </a:r>
            <a:r>
              <a:rPr lang="cs-CZ" altLang="cs-CZ" sz="2400" dirty="0" err="1" smtClean="0">
                <a:solidFill>
                  <a:srgbClr val="595959"/>
                </a:solidFill>
              </a:rPr>
              <a:t>Raspberry</a:t>
            </a:r>
            <a:r>
              <a:rPr lang="cs-CZ" altLang="cs-CZ" sz="2400" dirty="0" smtClean="0">
                <a:solidFill>
                  <a:srgbClr val="595959"/>
                </a:solidFill>
              </a:rPr>
              <a:t> </a:t>
            </a:r>
            <a:r>
              <a:rPr lang="cs-CZ" altLang="cs-CZ" sz="2400" dirty="0">
                <a:solidFill>
                  <a:srgbClr val="595959"/>
                </a:solidFill>
              </a:rPr>
              <a:t>s USB síťovkou se neztratí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11150" y="593725"/>
            <a:ext cx="8520113" cy="7635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cs-CZ" altLang="cs-CZ" sz="3000" dirty="0"/>
              <a:t>Test komplex – SCP přenos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11150" y="1536700"/>
            <a:ext cx="8520113" cy="4554538"/>
          </a:xfrm>
          <a:ln/>
        </p:spPr>
        <p:txBody>
          <a:bodyPr lIns="91440" tIns="91440" rIns="91440" bIns="91440"/>
          <a:lstStyle/>
          <a:p>
            <a:pPr marL="457200" indent="-227013">
              <a:lnSpc>
                <a:spcPct val="100000"/>
              </a:lnSpc>
              <a:spcBef>
                <a:spcPct val="0"/>
              </a:spcBef>
              <a:spcAft>
                <a:spcPts val="1600"/>
              </a:spcAft>
              <a:buClr>
                <a:srgbClr val="595959"/>
              </a:buClr>
              <a:buFont typeface="Wingdings" panose="05000000000000000000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cs-CZ" altLang="cs-CZ" sz="2400" dirty="0" smtClean="0">
                <a:solidFill>
                  <a:srgbClr val="595959"/>
                </a:solidFill>
              </a:rPr>
              <a:t> Přenášíme </a:t>
            </a:r>
            <a:r>
              <a:rPr lang="cs-CZ" altLang="cs-CZ" sz="2400" dirty="0">
                <a:solidFill>
                  <a:srgbClr val="595959"/>
                </a:solidFill>
              </a:rPr>
              <a:t>soubor náhodných dat přes SCP</a:t>
            </a:r>
          </a:p>
          <a:p>
            <a:pPr marL="457200" indent="-227013">
              <a:lnSpc>
                <a:spcPct val="100000"/>
              </a:lnSpc>
              <a:spcBef>
                <a:spcPct val="0"/>
              </a:spcBef>
              <a:spcAft>
                <a:spcPts val="1600"/>
              </a:spcAft>
              <a:buClr>
                <a:srgbClr val="595959"/>
              </a:buClr>
              <a:buFont typeface="Wingdings" panose="05000000000000000000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cs-CZ" altLang="cs-CZ" sz="2400" dirty="0" smtClean="0">
                <a:solidFill>
                  <a:srgbClr val="595959"/>
                </a:solidFill>
              </a:rPr>
              <a:t> </a:t>
            </a:r>
            <a:r>
              <a:rPr lang="cs-CZ" altLang="cs-CZ" sz="2400" dirty="0" err="1" smtClean="0">
                <a:solidFill>
                  <a:srgbClr val="595959"/>
                </a:solidFill>
              </a:rPr>
              <a:t>Simultálnně</a:t>
            </a:r>
            <a:r>
              <a:rPr lang="cs-CZ" altLang="cs-CZ" sz="2400" dirty="0" smtClean="0">
                <a:solidFill>
                  <a:srgbClr val="595959"/>
                </a:solidFill>
              </a:rPr>
              <a:t> </a:t>
            </a:r>
            <a:r>
              <a:rPr lang="cs-CZ" altLang="cs-CZ" sz="2400" dirty="0">
                <a:solidFill>
                  <a:srgbClr val="595959"/>
                </a:solidFill>
              </a:rPr>
              <a:t>využíváme procesor i síť</a:t>
            </a:r>
          </a:p>
          <a:p>
            <a:pPr marL="457200" indent="-227013">
              <a:lnSpc>
                <a:spcPct val="100000"/>
              </a:lnSpc>
              <a:spcBef>
                <a:spcPct val="0"/>
              </a:spcBef>
              <a:spcAft>
                <a:spcPts val="1600"/>
              </a:spcAft>
              <a:buClr>
                <a:srgbClr val="595959"/>
              </a:buClr>
              <a:buFont typeface="Wingdings" panose="05000000000000000000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cs-CZ" altLang="cs-CZ" sz="2400" dirty="0" smtClean="0">
                <a:solidFill>
                  <a:srgbClr val="595959"/>
                </a:solidFill>
              </a:rPr>
              <a:t> Test </a:t>
            </a:r>
            <a:r>
              <a:rPr lang="cs-CZ" altLang="cs-CZ" sz="2400" dirty="0">
                <a:solidFill>
                  <a:srgbClr val="595959"/>
                </a:solidFill>
              </a:rPr>
              <a:t>různých algoritmů</a:t>
            </a:r>
          </a:p>
          <a:p>
            <a:pPr marL="457200" indent="-227013">
              <a:lnSpc>
                <a:spcPct val="100000"/>
              </a:lnSpc>
              <a:spcBef>
                <a:spcPct val="0"/>
              </a:spcBef>
              <a:spcAft>
                <a:spcPts val="1600"/>
              </a:spcAft>
              <a:buClr>
                <a:srgbClr val="595959"/>
              </a:buClr>
              <a:buFont typeface="Wingdings" panose="05000000000000000000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cs-CZ" altLang="cs-CZ" sz="2400" dirty="0" smtClean="0">
                <a:solidFill>
                  <a:srgbClr val="595959"/>
                </a:solidFill>
              </a:rPr>
              <a:t> Pro </a:t>
            </a:r>
            <a:r>
              <a:rPr lang="cs-CZ" altLang="cs-CZ" sz="2400" dirty="0">
                <a:solidFill>
                  <a:srgbClr val="595959"/>
                </a:solidFill>
              </a:rPr>
              <a:t>porovnání zařazeno i </a:t>
            </a:r>
            <a:r>
              <a:rPr lang="cs-CZ" altLang="cs-CZ" sz="2400" dirty="0" err="1">
                <a:solidFill>
                  <a:srgbClr val="595959"/>
                </a:solidFill>
              </a:rPr>
              <a:t>Raspberry</a:t>
            </a:r>
            <a:r>
              <a:rPr lang="cs-CZ" altLang="cs-CZ" sz="2400" dirty="0">
                <a:solidFill>
                  <a:srgbClr val="595959"/>
                </a:solidFill>
              </a:rPr>
              <a:t> B+</a:t>
            </a:r>
          </a:p>
          <a:p>
            <a:pPr marL="457200" indent="-227013">
              <a:lnSpc>
                <a:spcPct val="100000"/>
              </a:lnSpc>
              <a:spcBef>
                <a:spcPct val="0"/>
              </a:spcBef>
              <a:spcAft>
                <a:spcPts val="1600"/>
              </a:spcAft>
              <a:buClr>
                <a:srgbClr val="595959"/>
              </a:buClr>
              <a:buFont typeface="Wingdings" panose="05000000000000000000" pitchFamily="2" charset="2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endParaRPr lang="cs-CZ" altLang="cs-CZ" sz="2400" dirty="0">
              <a:solidFill>
                <a:srgbClr val="595959"/>
              </a:solidFill>
            </a:endParaRPr>
          </a:p>
          <a:p>
            <a:pPr marL="0" indent="230188">
              <a:lnSpc>
                <a:spcPct val="100000"/>
              </a:lnSpc>
              <a:spcBef>
                <a:spcPct val="0"/>
              </a:spcBef>
              <a:spcAft>
                <a:spcPts val="1600"/>
              </a:spcAft>
              <a:buClrTx/>
              <a:buSz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endParaRPr lang="cs-CZ" altLang="cs-CZ" sz="2400" dirty="0">
              <a:solidFill>
                <a:srgbClr val="595959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" t="9271" r="1225" b="1464"/>
          <a:stretch/>
        </p:blipFill>
        <p:spPr bwMode="auto">
          <a:xfrm>
            <a:off x="178474" y="1628800"/>
            <a:ext cx="8785464" cy="4916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11150" y="593725"/>
            <a:ext cx="8520113" cy="7635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cs-CZ" altLang="cs-CZ" sz="3000"/>
              <a:t>Test komplex – SCP přenos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11150" y="1536700"/>
            <a:ext cx="8520113" cy="4554538"/>
          </a:xfrm>
          <a:ln/>
        </p:spPr>
        <p:txBody>
          <a:bodyPr lIns="91440" tIns="91440" rIns="91440" bIns="91440"/>
          <a:lstStyle/>
          <a:p>
            <a:pPr marL="457200" indent="-227013">
              <a:lnSpc>
                <a:spcPct val="100000"/>
              </a:lnSpc>
              <a:spcBef>
                <a:spcPct val="0"/>
              </a:spcBef>
              <a:spcAft>
                <a:spcPts val="1600"/>
              </a:spcAft>
              <a:buClr>
                <a:srgbClr val="595959"/>
              </a:buClr>
              <a:buFont typeface="Wingdings" panose="05000000000000000000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endParaRPr lang="cs-CZ" altLang="cs-CZ" sz="2400">
              <a:solidFill>
                <a:srgbClr val="595959"/>
              </a:solidFill>
            </a:endParaRPr>
          </a:p>
          <a:p>
            <a:pPr marL="457200" indent="-227013">
              <a:lnSpc>
                <a:spcPct val="100000"/>
              </a:lnSpc>
              <a:spcBef>
                <a:spcPct val="0"/>
              </a:spcBef>
              <a:spcAft>
                <a:spcPts val="1600"/>
              </a:spcAft>
              <a:buClr>
                <a:srgbClr val="595959"/>
              </a:buClr>
              <a:buFont typeface="Wingdings" panose="05000000000000000000" pitchFamily="2" charset="2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endParaRPr lang="cs-CZ" altLang="cs-CZ" sz="2400">
              <a:solidFill>
                <a:srgbClr val="595959"/>
              </a:solidFill>
            </a:endParaRPr>
          </a:p>
          <a:p>
            <a:pPr marL="0" indent="230188">
              <a:lnSpc>
                <a:spcPct val="100000"/>
              </a:lnSpc>
              <a:spcBef>
                <a:spcPct val="0"/>
              </a:spcBef>
              <a:spcAft>
                <a:spcPts val="1600"/>
              </a:spcAft>
              <a:buClrTx/>
              <a:buSz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endParaRPr lang="cs-CZ" altLang="cs-CZ" sz="2400">
              <a:solidFill>
                <a:srgbClr val="595959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11150" y="593725"/>
            <a:ext cx="8520113" cy="7635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cs-CZ" altLang="cs-CZ" sz="3000" dirty="0"/>
              <a:t>Kompilační test - doba kompilace KRB5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4" r="349" b="3148"/>
          <a:stretch/>
        </p:blipFill>
        <p:spPr>
          <a:xfrm>
            <a:off x="15473" y="1772816"/>
            <a:ext cx="9112102" cy="43204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11150" y="593725"/>
            <a:ext cx="8520113" cy="7635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cs-CZ" altLang="cs-CZ" sz="3000" dirty="0" smtClean="0"/>
              <a:t>Test </a:t>
            </a:r>
            <a:r>
              <a:rPr lang="cs-CZ" altLang="cs-CZ" sz="3000" dirty="0"/>
              <a:t>zápisu na USB</a:t>
            </a:r>
          </a:p>
        </p:txBody>
      </p:sp>
      <p:pic>
        <p:nvPicPr>
          <p:cNvPr id="4" name="Picture 2" descr="Test_zapisu_USB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2466" y="1536700"/>
            <a:ext cx="8175892" cy="455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0411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11150" y="593725"/>
            <a:ext cx="8520113" cy="7635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cs-CZ" altLang="cs-CZ" sz="3000" dirty="0" smtClean="0"/>
              <a:t>Test </a:t>
            </a:r>
            <a:r>
              <a:rPr lang="cs-CZ" altLang="cs-CZ" sz="3000" dirty="0"/>
              <a:t>zápisu na USB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227013">
              <a:lnSpc>
                <a:spcPct val="100000"/>
              </a:lnSpc>
              <a:spcBef>
                <a:spcPct val="0"/>
              </a:spcBef>
              <a:spcAft>
                <a:spcPts val="1600"/>
              </a:spcAft>
              <a:buClr>
                <a:srgbClr val="595959"/>
              </a:buClr>
              <a:buFont typeface="Wingdings" panose="05000000000000000000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cs-CZ" sz="2400" dirty="0" smtClean="0">
                <a:solidFill>
                  <a:srgbClr val="595959"/>
                </a:solidFill>
              </a:rPr>
              <a:t> USB2 </a:t>
            </a:r>
            <a:r>
              <a:rPr lang="cs-CZ" sz="2400" dirty="0">
                <a:solidFill>
                  <a:srgbClr val="595959"/>
                </a:solidFill>
              </a:rPr>
              <a:t>zařízení se drží maximálního limitu</a:t>
            </a:r>
          </a:p>
          <a:p>
            <a:pPr marL="457200" indent="-227013">
              <a:lnSpc>
                <a:spcPct val="100000"/>
              </a:lnSpc>
              <a:spcBef>
                <a:spcPct val="0"/>
              </a:spcBef>
              <a:spcAft>
                <a:spcPts val="1600"/>
              </a:spcAft>
              <a:buClr>
                <a:srgbClr val="595959"/>
              </a:buClr>
              <a:buFont typeface="Wingdings" panose="05000000000000000000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cs-CZ" sz="2400" dirty="0" smtClean="0">
                <a:solidFill>
                  <a:srgbClr val="595959"/>
                </a:solidFill>
              </a:rPr>
              <a:t>  Zařízení </a:t>
            </a:r>
            <a:r>
              <a:rPr lang="cs-CZ" sz="2400" dirty="0">
                <a:solidFill>
                  <a:srgbClr val="595959"/>
                </a:solidFill>
              </a:rPr>
              <a:t>s USB3 dosahují 70 - 130 MB/S</a:t>
            </a:r>
          </a:p>
          <a:p>
            <a:pPr marL="457200" indent="-227013">
              <a:lnSpc>
                <a:spcPct val="100000"/>
              </a:lnSpc>
              <a:spcBef>
                <a:spcPct val="0"/>
              </a:spcBef>
              <a:spcAft>
                <a:spcPts val="1600"/>
              </a:spcAft>
              <a:buClr>
                <a:srgbClr val="595959"/>
              </a:buClr>
              <a:buFont typeface="Wingdings" panose="05000000000000000000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cs-CZ" sz="2400" dirty="0" smtClean="0">
                <a:solidFill>
                  <a:srgbClr val="595959"/>
                </a:solidFill>
              </a:rPr>
              <a:t> Významný </a:t>
            </a:r>
            <a:r>
              <a:rPr lang="cs-CZ" sz="2400" dirty="0">
                <a:solidFill>
                  <a:srgbClr val="595959"/>
                </a:solidFill>
              </a:rPr>
              <a:t>posun oproti SD kartě</a:t>
            </a:r>
          </a:p>
          <a:p>
            <a:pPr marL="457200" indent="-227013">
              <a:lnSpc>
                <a:spcPct val="100000"/>
              </a:lnSpc>
              <a:spcBef>
                <a:spcPct val="0"/>
              </a:spcBef>
              <a:spcAft>
                <a:spcPts val="1600"/>
              </a:spcAft>
              <a:buClr>
                <a:srgbClr val="595959"/>
              </a:buClr>
              <a:buFont typeface="Wingdings" panose="05000000000000000000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cs-CZ" sz="2400" dirty="0" smtClean="0">
                <a:solidFill>
                  <a:srgbClr val="595959"/>
                </a:solidFill>
              </a:rPr>
              <a:t> Výkony </a:t>
            </a:r>
            <a:r>
              <a:rPr lang="cs-CZ" sz="2400" dirty="0">
                <a:solidFill>
                  <a:srgbClr val="595959"/>
                </a:solidFill>
              </a:rPr>
              <a:t>běžného serveru jsou ještě daleko</a:t>
            </a:r>
          </a:p>
          <a:p>
            <a:pPr marL="457200" indent="-227013">
              <a:lnSpc>
                <a:spcPct val="100000"/>
              </a:lnSpc>
              <a:spcBef>
                <a:spcPct val="0"/>
              </a:spcBef>
              <a:spcAft>
                <a:spcPts val="1600"/>
              </a:spcAft>
              <a:buClr>
                <a:srgbClr val="595959"/>
              </a:buClr>
              <a:buFont typeface="Wingdings" panose="05000000000000000000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cs-CZ" sz="2400" dirty="0" smtClean="0">
                <a:solidFill>
                  <a:srgbClr val="595959"/>
                </a:solidFill>
              </a:rPr>
              <a:t> Pokud </a:t>
            </a:r>
            <a:r>
              <a:rPr lang="cs-CZ" sz="2400" dirty="0">
                <a:solidFill>
                  <a:srgbClr val="595959"/>
                </a:solidFill>
              </a:rPr>
              <a:t>můžeme zapisuje přes USB na rychlý </a:t>
            </a:r>
            <a:r>
              <a:rPr lang="cs-CZ" sz="2400" dirty="0" smtClean="0">
                <a:solidFill>
                  <a:srgbClr val="595959"/>
                </a:solidFill>
              </a:rPr>
              <a:t>disk</a:t>
            </a:r>
          </a:p>
        </p:txBody>
      </p:sp>
    </p:spTree>
    <p:extLst>
      <p:ext uri="{BB962C8B-B14F-4D97-AF65-F5344CB8AC3E}">
        <p14:creationId xmlns:p14="http://schemas.microsoft.com/office/powerpoint/2010/main" val="36960870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11150" y="593725"/>
            <a:ext cx="8520113" cy="7635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cs-CZ" altLang="cs-CZ" sz="3000"/>
              <a:t>Motivace a cíle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11150" y="1536700"/>
            <a:ext cx="8520113" cy="4554538"/>
          </a:xfrm>
          <a:ln/>
        </p:spPr>
        <p:txBody>
          <a:bodyPr lIns="91440" tIns="91440" rIns="91440" bIns="91440"/>
          <a:lstStyle/>
          <a:p>
            <a:pPr marL="457200" indent="-379413">
              <a:lnSpc>
                <a:spcPct val="100000"/>
              </a:lnSpc>
              <a:spcBef>
                <a:spcPct val="0"/>
              </a:spcBef>
              <a:spcAft>
                <a:spcPts val="1600"/>
              </a:spcAft>
              <a:buClr>
                <a:srgbClr val="595959"/>
              </a:buClr>
              <a:buFont typeface="Wingdings" panose="05000000000000000000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cs-CZ" altLang="cs-CZ" sz="2400" dirty="0" smtClean="0">
                <a:solidFill>
                  <a:srgbClr val="595959"/>
                </a:solidFill>
              </a:rPr>
              <a:t>Končí </a:t>
            </a:r>
            <a:r>
              <a:rPr lang="cs-CZ" altLang="cs-CZ" sz="2400" dirty="0">
                <a:solidFill>
                  <a:srgbClr val="595959"/>
                </a:solidFill>
              </a:rPr>
              <a:t>platforma SPARC a hledáme náhradu </a:t>
            </a:r>
          </a:p>
          <a:p>
            <a:pPr marL="457200" indent="-379413">
              <a:lnSpc>
                <a:spcPct val="100000"/>
              </a:lnSpc>
              <a:spcBef>
                <a:spcPct val="0"/>
              </a:spcBef>
              <a:spcAft>
                <a:spcPts val="1600"/>
              </a:spcAft>
              <a:buClr>
                <a:srgbClr val="595959"/>
              </a:buClr>
              <a:buFont typeface="Wingdings" panose="05000000000000000000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cs-CZ" altLang="cs-CZ" sz="2400" dirty="0" smtClean="0">
                <a:solidFill>
                  <a:srgbClr val="595959"/>
                </a:solidFill>
              </a:rPr>
              <a:t>Mohl </a:t>
            </a:r>
            <a:r>
              <a:rPr lang="cs-CZ" altLang="cs-CZ" sz="2400" dirty="0">
                <a:solidFill>
                  <a:srgbClr val="595959"/>
                </a:solidFill>
              </a:rPr>
              <a:t>by to být ARM?</a:t>
            </a:r>
          </a:p>
          <a:p>
            <a:pPr marL="457200" indent="-379413">
              <a:lnSpc>
                <a:spcPct val="100000"/>
              </a:lnSpc>
              <a:spcBef>
                <a:spcPct val="0"/>
              </a:spcBef>
              <a:spcAft>
                <a:spcPts val="1600"/>
              </a:spcAft>
              <a:buClr>
                <a:srgbClr val="595959"/>
              </a:buClr>
              <a:buFont typeface="Wingdings" panose="05000000000000000000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cs-CZ" altLang="cs-CZ" sz="2400" dirty="0">
                <a:solidFill>
                  <a:srgbClr val="595959"/>
                </a:solidFill>
              </a:rPr>
              <a:t>8xCPU; 1,8 GHz, 2 GHz by mohlo stačit? </a:t>
            </a:r>
          </a:p>
          <a:p>
            <a:pPr marL="0" indent="77788">
              <a:lnSpc>
                <a:spcPct val="100000"/>
              </a:lnSpc>
              <a:spcBef>
                <a:spcPct val="0"/>
              </a:spcBef>
              <a:spcAft>
                <a:spcPts val="1600"/>
              </a:spcAft>
              <a:buClrTx/>
              <a:buSz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endParaRPr lang="cs-CZ" altLang="cs-CZ" sz="2400" dirty="0">
              <a:solidFill>
                <a:srgbClr val="595959"/>
              </a:solidFill>
            </a:endParaRPr>
          </a:p>
          <a:p>
            <a:pPr marL="457200" indent="-379413">
              <a:lnSpc>
                <a:spcPct val="100000"/>
              </a:lnSpc>
              <a:spcBef>
                <a:spcPct val="0"/>
              </a:spcBef>
              <a:spcAft>
                <a:spcPts val="1600"/>
              </a:spcAft>
              <a:buClr>
                <a:srgbClr val="595959"/>
              </a:buClr>
              <a:buFont typeface="Wingdings" panose="05000000000000000000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cs-CZ" altLang="cs-CZ" sz="2400" dirty="0" smtClean="0">
                <a:solidFill>
                  <a:srgbClr val="595959"/>
                </a:solidFill>
              </a:rPr>
              <a:t>Vyzkoušet </a:t>
            </a:r>
            <a:r>
              <a:rPr lang="cs-CZ" altLang="cs-CZ" sz="2400" dirty="0">
                <a:solidFill>
                  <a:srgbClr val="595959"/>
                </a:solidFill>
              </a:rPr>
              <a:t>nová výkonná zařízení v reálném provozu</a:t>
            </a:r>
          </a:p>
          <a:p>
            <a:pPr marL="457200" indent="-379413">
              <a:lnSpc>
                <a:spcPct val="100000"/>
              </a:lnSpc>
              <a:spcBef>
                <a:spcPct val="0"/>
              </a:spcBef>
              <a:spcAft>
                <a:spcPts val="1600"/>
              </a:spcAft>
              <a:buClr>
                <a:srgbClr val="595959"/>
              </a:buClr>
              <a:buFont typeface="Wingdings" panose="05000000000000000000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cs-CZ" altLang="cs-CZ" sz="2400" dirty="0">
                <a:solidFill>
                  <a:srgbClr val="595959"/>
                </a:solidFill>
              </a:rPr>
              <a:t>P</a:t>
            </a:r>
            <a:r>
              <a:rPr lang="cs-CZ" altLang="cs-CZ" sz="2400" dirty="0" smtClean="0">
                <a:solidFill>
                  <a:srgbClr val="595959"/>
                </a:solidFill>
              </a:rPr>
              <a:t>orovnat </a:t>
            </a:r>
            <a:r>
              <a:rPr lang="cs-CZ" altLang="cs-CZ" sz="2400" dirty="0">
                <a:solidFill>
                  <a:srgbClr val="595959"/>
                </a:solidFill>
              </a:rPr>
              <a:t>výkon</a:t>
            </a:r>
          </a:p>
          <a:p>
            <a:pPr marL="457200" indent="-379413">
              <a:lnSpc>
                <a:spcPct val="100000"/>
              </a:lnSpc>
              <a:spcBef>
                <a:spcPct val="0"/>
              </a:spcBef>
              <a:spcAft>
                <a:spcPts val="1600"/>
              </a:spcAft>
              <a:buClr>
                <a:srgbClr val="595959"/>
              </a:buClr>
              <a:buFont typeface="Wingdings" panose="05000000000000000000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cs-CZ" altLang="cs-CZ" sz="2400" dirty="0" smtClean="0">
                <a:solidFill>
                  <a:srgbClr val="595959"/>
                </a:solidFill>
              </a:rPr>
              <a:t>Posoudit </a:t>
            </a:r>
            <a:r>
              <a:rPr lang="cs-CZ" altLang="cs-CZ" sz="2400" dirty="0">
                <a:solidFill>
                  <a:srgbClr val="595959"/>
                </a:solidFill>
              </a:rPr>
              <a:t>použitelnost</a:t>
            </a:r>
          </a:p>
          <a:p>
            <a:pPr marL="457200" indent="-379413">
              <a:lnSpc>
                <a:spcPct val="100000"/>
              </a:lnSpc>
              <a:spcBef>
                <a:spcPct val="0"/>
              </a:spcBef>
              <a:spcAft>
                <a:spcPts val="1600"/>
              </a:spcAft>
              <a:buClr>
                <a:srgbClr val="595959"/>
              </a:buClr>
              <a:buFont typeface="Wingdings" panose="05000000000000000000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cs-CZ" altLang="cs-CZ" sz="2400" dirty="0" smtClean="0">
                <a:solidFill>
                  <a:srgbClr val="595959"/>
                </a:solidFill>
              </a:rPr>
              <a:t>V </a:t>
            </a:r>
            <a:r>
              <a:rPr lang="cs-CZ" altLang="cs-CZ" sz="2400" dirty="0">
                <a:solidFill>
                  <a:srgbClr val="595959"/>
                </a:solidFill>
              </a:rPr>
              <a:t>případě úspěchu -  revoluce v </a:t>
            </a:r>
            <a:r>
              <a:rPr lang="cs-CZ" altLang="cs-CZ" sz="2400" dirty="0" err="1">
                <a:solidFill>
                  <a:srgbClr val="595959"/>
                </a:solidFill>
              </a:rPr>
              <a:t>serverovně</a:t>
            </a:r>
            <a:endParaRPr lang="cs-CZ" altLang="cs-CZ" sz="2400" dirty="0">
              <a:solidFill>
                <a:srgbClr val="595959"/>
              </a:solidFill>
            </a:endParaRPr>
          </a:p>
          <a:p>
            <a:pPr marL="0" indent="77788">
              <a:lnSpc>
                <a:spcPct val="100000"/>
              </a:lnSpc>
              <a:spcBef>
                <a:spcPct val="0"/>
              </a:spcBef>
              <a:spcAft>
                <a:spcPts val="1600"/>
              </a:spcAft>
              <a:buClrTx/>
              <a:buSz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endParaRPr lang="cs-CZ" altLang="cs-CZ" sz="2400" dirty="0">
              <a:solidFill>
                <a:srgbClr val="595959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11150" y="593725"/>
            <a:ext cx="8520113" cy="7635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cs-CZ" altLang="cs-CZ" sz="3000" dirty="0" smtClean="0"/>
              <a:t>Umístění </a:t>
            </a:r>
            <a:r>
              <a:rPr lang="cs-CZ" altLang="cs-CZ" sz="3000" dirty="0"/>
              <a:t>zařízení v </a:t>
            </a:r>
            <a:r>
              <a:rPr lang="cs-CZ" altLang="cs-CZ" sz="3000" dirty="0" err="1" smtClean="0"/>
              <a:t>serverovně</a:t>
            </a:r>
            <a:endParaRPr lang="cs-CZ" altLang="cs-CZ" sz="3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227013">
              <a:lnSpc>
                <a:spcPct val="100000"/>
              </a:lnSpc>
              <a:spcBef>
                <a:spcPct val="0"/>
              </a:spcBef>
              <a:spcAft>
                <a:spcPts val="1600"/>
              </a:spcAft>
              <a:buClr>
                <a:srgbClr val="595959"/>
              </a:buClr>
              <a:buFont typeface="Wingdings" panose="05000000000000000000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cs-CZ" sz="1800" dirty="0" smtClean="0">
                <a:solidFill>
                  <a:srgbClr val="595959"/>
                </a:solidFill>
              </a:rPr>
              <a:t> Nestandardní </a:t>
            </a:r>
            <a:r>
              <a:rPr lang="cs-CZ" sz="1800" dirty="0">
                <a:solidFill>
                  <a:srgbClr val="595959"/>
                </a:solidFill>
              </a:rPr>
              <a:t>napájení</a:t>
            </a:r>
          </a:p>
          <a:p>
            <a:pPr marL="457200" indent="-227013">
              <a:lnSpc>
                <a:spcPct val="100000"/>
              </a:lnSpc>
              <a:spcBef>
                <a:spcPct val="0"/>
              </a:spcBef>
              <a:spcAft>
                <a:spcPts val="1600"/>
              </a:spcAft>
              <a:buClr>
                <a:srgbClr val="595959"/>
              </a:buClr>
              <a:buFont typeface="Wingdings" panose="05000000000000000000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cs-CZ" sz="1800" dirty="0" smtClean="0">
                <a:solidFill>
                  <a:srgbClr val="595959"/>
                </a:solidFill>
              </a:rPr>
              <a:t> Připojení </a:t>
            </a:r>
            <a:r>
              <a:rPr lang="cs-CZ" sz="1800" dirty="0">
                <a:solidFill>
                  <a:srgbClr val="595959"/>
                </a:solidFill>
              </a:rPr>
              <a:t>ke konzolovému </a:t>
            </a:r>
            <a:r>
              <a:rPr lang="cs-CZ" sz="1800" dirty="0" smtClean="0">
                <a:solidFill>
                  <a:srgbClr val="595959"/>
                </a:solidFill>
              </a:rPr>
              <a:t>přepínači</a:t>
            </a:r>
            <a:endParaRPr lang="cs-CZ" sz="1800" dirty="0">
              <a:solidFill>
                <a:srgbClr val="595959"/>
              </a:solidFill>
            </a:endParaRPr>
          </a:p>
          <a:p>
            <a:pPr marL="973137" lvl="2" indent="-342900">
              <a:lnSpc>
                <a:spcPct val="100000"/>
              </a:lnSpc>
              <a:spcBef>
                <a:spcPct val="0"/>
              </a:spcBef>
              <a:spcAft>
                <a:spcPts val="1600"/>
              </a:spcAft>
              <a:buClr>
                <a:srgbClr val="595959"/>
              </a:buClr>
              <a:buFont typeface="Arial" panose="020B0604020202020204" pitchFamily="34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cs-CZ" sz="1800" dirty="0" smtClean="0">
                <a:solidFill>
                  <a:srgbClr val="595959"/>
                </a:solidFill>
              </a:rPr>
              <a:t> SD </a:t>
            </a:r>
            <a:r>
              <a:rPr lang="cs-CZ" sz="1800" dirty="0">
                <a:solidFill>
                  <a:srgbClr val="595959"/>
                </a:solidFill>
              </a:rPr>
              <a:t>rozlišení</a:t>
            </a:r>
          </a:p>
          <a:p>
            <a:pPr marL="973137" lvl="2" indent="-342900">
              <a:lnSpc>
                <a:spcPct val="100000"/>
              </a:lnSpc>
              <a:spcBef>
                <a:spcPct val="0"/>
              </a:spcBef>
              <a:spcAft>
                <a:spcPts val="1600"/>
              </a:spcAft>
              <a:buClr>
                <a:srgbClr val="595959"/>
              </a:buClr>
              <a:buFont typeface="Arial" panose="020B0604020202020204" pitchFamily="34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cs-CZ" sz="1800" dirty="0" smtClean="0">
                <a:solidFill>
                  <a:srgbClr val="595959"/>
                </a:solidFill>
              </a:rPr>
              <a:t> Přepnutí </a:t>
            </a:r>
            <a:r>
              <a:rPr lang="cs-CZ" sz="1800" dirty="0">
                <a:solidFill>
                  <a:srgbClr val="595959"/>
                </a:solidFill>
              </a:rPr>
              <a:t>za běhu</a:t>
            </a:r>
          </a:p>
          <a:p>
            <a:pPr marL="973137" lvl="2" indent="-342900">
              <a:lnSpc>
                <a:spcPct val="100000"/>
              </a:lnSpc>
              <a:spcBef>
                <a:spcPct val="0"/>
              </a:spcBef>
              <a:spcAft>
                <a:spcPts val="1600"/>
              </a:spcAft>
              <a:buClr>
                <a:srgbClr val="595959"/>
              </a:buClr>
              <a:buFont typeface="Arial" panose="020B0604020202020204" pitchFamily="34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cs-CZ" sz="1800" dirty="0" smtClean="0">
                <a:solidFill>
                  <a:srgbClr val="595959"/>
                </a:solidFill>
              </a:rPr>
              <a:t> Start </a:t>
            </a:r>
            <a:r>
              <a:rPr lang="cs-CZ" sz="1800" dirty="0">
                <a:solidFill>
                  <a:srgbClr val="595959"/>
                </a:solidFill>
              </a:rPr>
              <a:t>bez monitoru</a:t>
            </a:r>
          </a:p>
          <a:p>
            <a:pPr marL="457200" indent="-227013">
              <a:lnSpc>
                <a:spcPct val="100000"/>
              </a:lnSpc>
              <a:spcBef>
                <a:spcPct val="0"/>
              </a:spcBef>
              <a:spcAft>
                <a:spcPts val="1600"/>
              </a:spcAft>
              <a:buClr>
                <a:srgbClr val="595959"/>
              </a:buClr>
              <a:buFont typeface="Wingdings" panose="05000000000000000000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cs-CZ" sz="1800" dirty="0" smtClean="0">
                <a:solidFill>
                  <a:srgbClr val="595959"/>
                </a:solidFill>
              </a:rPr>
              <a:t> Chlazení </a:t>
            </a:r>
            <a:r>
              <a:rPr lang="cs-CZ" sz="1800" dirty="0">
                <a:solidFill>
                  <a:srgbClr val="595959"/>
                </a:solidFill>
              </a:rPr>
              <a:t>- může dojít k importu tepla z blízkých </a:t>
            </a:r>
            <a:r>
              <a:rPr lang="cs-CZ" sz="1800" dirty="0" err="1">
                <a:solidFill>
                  <a:srgbClr val="595959"/>
                </a:solidFill>
              </a:rPr>
              <a:t>zařizení</a:t>
            </a:r>
            <a:endParaRPr lang="cs-CZ" sz="1800" dirty="0">
              <a:solidFill>
                <a:srgbClr val="595959"/>
              </a:solidFill>
            </a:endParaRPr>
          </a:p>
          <a:p>
            <a:pPr marL="457200" indent="-227013">
              <a:lnSpc>
                <a:spcPct val="100000"/>
              </a:lnSpc>
              <a:spcBef>
                <a:spcPct val="0"/>
              </a:spcBef>
              <a:spcAft>
                <a:spcPts val="1600"/>
              </a:spcAft>
              <a:buClr>
                <a:srgbClr val="595959"/>
              </a:buClr>
              <a:buFont typeface="Wingdings" panose="05000000000000000000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cs-CZ" sz="1800" dirty="0" smtClean="0">
                <a:solidFill>
                  <a:srgbClr val="595959"/>
                </a:solidFill>
              </a:rPr>
              <a:t> Umístění </a:t>
            </a:r>
            <a:r>
              <a:rPr lang="cs-CZ" sz="1800" dirty="0">
                <a:solidFill>
                  <a:srgbClr val="595959"/>
                </a:solidFill>
              </a:rPr>
              <a:t>do racku</a:t>
            </a:r>
          </a:p>
          <a:p>
            <a:pPr marL="973137" lvl="2" indent="-342900">
              <a:lnSpc>
                <a:spcPct val="100000"/>
              </a:lnSpc>
              <a:spcBef>
                <a:spcPct val="0"/>
              </a:spcBef>
              <a:spcAft>
                <a:spcPts val="1600"/>
              </a:spcAft>
              <a:buClr>
                <a:srgbClr val="595959"/>
              </a:buClr>
              <a:buFont typeface="Arial" panose="020B0604020202020204" pitchFamily="34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cs-CZ" sz="1800" dirty="0" smtClean="0">
                <a:solidFill>
                  <a:srgbClr val="595959"/>
                </a:solidFill>
              </a:rPr>
              <a:t> Údržba</a:t>
            </a:r>
            <a:endParaRPr lang="cs-CZ" sz="1800" dirty="0">
              <a:solidFill>
                <a:srgbClr val="595959"/>
              </a:solidFill>
            </a:endParaRPr>
          </a:p>
          <a:p>
            <a:pPr marL="973137" lvl="2" indent="-342900">
              <a:lnSpc>
                <a:spcPct val="100000"/>
              </a:lnSpc>
              <a:spcBef>
                <a:spcPct val="0"/>
              </a:spcBef>
              <a:spcAft>
                <a:spcPts val="1600"/>
              </a:spcAft>
              <a:buClr>
                <a:srgbClr val="595959"/>
              </a:buClr>
              <a:buFont typeface="Arial" panose="020B0604020202020204" pitchFamily="34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cs-CZ" sz="1800" dirty="0" smtClean="0">
                <a:solidFill>
                  <a:srgbClr val="595959"/>
                </a:solidFill>
              </a:rPr>
              <a:t> Kabeláž</a:t>
            </a:r>
            <a:endParaRPr lang="cs-CZ" sz="1800" dirty="0">
              <a:solidFill>
                <a:srgbClr val="595959"/>
              </a:solidFill>
            </a:endParaRPr>
          </a:p>
          <a:p>
            <a:pPr marL="457200" indent="-227013">
              <a:lnSpc>
                <a:spcPct val="100000"/>
              </a:lnSpc>
              <a:spcBef>
                <a:spcPct val="0"/>
              </a:spcBef>
              <a:spcAft>
                <a:spcPts val="1600"/>
              </a:spcAft>
              <a:buClr>
                <a:srgbClr val="595959"/>
              </a:buClr>
              <a:buFont typeface="Wingdings" panose="05000000000000000000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cs-CZ" sz="1800" dirty="0" smtClean="0">
                <a:solidFill>
                  <a:srgbClr val="595959"/>
                </a:solidFill>
              </a:rPr>
              <a:t> Fyzická </a:t>
            </a:r>
            <a:r>
              <a:rPr lang="cs-CZ" sz="1800" dirty="0">
                <a:solidFill>
                  <a:srgbClr val="595959"/>
                </a:solidFill>
              </a:rPr>
              <a:t>ochrana</a:t>
            </a:r>
          </a:p>
        </p:txBody>
      </p:sp>
    </p:spTree>
    <p:extLst>
      <p:ext uri="{BB962C8B-B14F-4D97-AF65-F5344CB8AC3E}">
        <p14:creationId xmlns:p14="http://schemas.microsoft.com/office/powerpoint/2010/main" val="33329575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11150" y="593725"/>
            <a:ext cx="8520113" cy="7635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it-IT" altLang="cs-CZ" sz="3000" dirty="0" smtClean="0"/>
              <a:t>Matrice </a:t>
            </a:r>
            <a:r>
              <a:rPr lang="it-IT" altLang="cs-CZ" sz="3000" dirty="0"/>
              <a:t>funkčnosti redukce HDMI -&gt; VGA</a:t>
            </a:r>
            <a:endParaRPr lang="cs-CZ" altLang="cs-CZ" sz="3000" dirty="0"/>
          </a:p>
        </p:txBody>
      </p:sp>
      <p:graphicFrame>
        <p:nvGraphicFramePr>
          <p:cNvPr id="9" name="Zástupný symbol pro obsah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9131241"/>
              </p:ext>
            </p:extLst>
          </p:nvPr>
        </p:nvGraphicFramePr>
        <p:xfrm>
          <a:off x="311150" y="1536700"/>
          <a:ext cx="8518525" cy="2819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03705">
                  <a:extLst>
                    <a:ext uri="{9D8B030D-6E8A-4147-A177-3AD203B41FA5}">
                      <a16:colId xmlns:a16="http://schemas.microsoft.com/office/drawing/2014/main" val="3032930856"/>
                    </a:ext>
                  </a:extLst>
                </a:gridCol>
                <a:gridCol w="1703705">
                  <a:extLst>
                    <a:ext uri="{9D8B030D-6E8A-4147-A177-3AD203B41FA5}">
                      <a16:colId xmlns:a16="http://schemas.microsoft.com/office/drawing/2014/main" val="1736149445"/>
                    </a:ext>
                  </a:extLst>
                </a:gridCol>
                <a:gridCol w="1703705">
                  <a:extLst>
                    <a:ext uri="{9D8B030D-6E8A-4147-A177-3AD203B41FA5}">
                      <a16:colId xmlns:a16="http://schemas.microsoft.com/office/drawing/2014/main" val="1775689345"/>
                    </a:ext>
                  </a:extLst>
                </a:gridCol>
                <a:gridCol w="1703705">
                  <a:extLst>
                    <a:ext uri="{9D8B030D-6E8A-4147-A177-3AD203B41FA5}">
                      <a16:colId xmlns:a16="http://schemas.microsoft.com/office/drawing/2014/main" val="547619501"/>
                    </a:ext>
                  </a:extLst>
                </a:gridCol>
                <a:gridCol w="1703705">
                  <a:extLst>
                    <a:ext uri="{9D8B030D-6E8A-4147-A177-3AD203B41FA5}">
                      <a16:colId xmlns:a16="http://schemas.microsoft.com/office/drawing/2014/main" val="20132750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fontAlgn="b"/>
                      <a:r>
                        <a:rPr lang="cs-CZ" dirty="0">
                          <a:effectLst/>
                        </a:rPr>
                        <a:t> </a:t>
                      </a:r>
                    </a:p>
                  </a:txBody>
                  <a:tcPr marL="22860" marR="22860" marT="22860" marB="22860" anchor="b"/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b="1" u="none" strike="noStrike" dirty="0" err="1">
                          <a:effectLst/>
                        </a:rPr>
                        <a:t>Delock</a:t>
                      </a:r>
                      <a:r>
                        <a:rPr lang="cs-CZ" b="1" u="none" strike="noStrike" dirty="0">
                          <a:effectLst/>
                        </a:rPr>
                        <a:t> </a:t>
                      </a:r>
                      <a:r>
                        <a:rPr lang="cs-CZ" b="1" u="none" strike="noStrike" dirty="0" err="1">
                          <a:effectLst/>
                        </a:rPr>
                        <a:t>FullHD</a:t>
                      </a:r>
                      <a:endParaRPr lang="cs-CZ" b="1" dirty="0">
                        <a:effectLst/>
                      </a:endParaRPr>
                    </a:p>
                  </a:txBody>
                  <a:tcPr marL="22860" marR="22860" marT="22860" marB="22860" anchor="ctr"/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b="1" u="none" strike="noStrike" dirty="0" err="1">
                          <a:effectLst/>
                        </a:rPr>
                        <a:t>Delock</a:t>
                      </a:r>
                      <a:r>
                        <a:rPr lang="cs-CZ" b="1" u="none" strike="noStrike" dirty="0">
                          <a:effectLst/>
                        </a:rPr>
                        <a:t> 768p</a:t>
                      </a:r>
                      <a:endParaRPr lang="cs-CZ" b="1" dirty="0">
                        <a:effectLst/>
                      </a:endParaRPr>
                    </a:p>
                  </a:txBody>
                  <a:tcPr marL="22860" marR="22860" marT="22860" marB="22860" anchor="ctr"/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b="1" u="none" strike="noStrike" dirty="0">
                          <a:effectLst/>
                        </a:rPr>
                        <a:t>KHCON-19 </a:t>
                      </a:r>
                      <a:r>
                        <a:rPr lang="cs-CZ" b="1" u="none" strike="noStrike" dirty="0" err="1">
                          <a:effectLst/>
                        </a:rPr>
                        <a:t>FullHD</a:t>
                      </a:r>
                      <a:endParaRPr lang="cs-CZ" b="1" dirty="0">
                        <a:effectLst/>
                      </a:endParaRPr>
                    </a:p>
                  </a:txBody>
                  <a:tcPr marL="22860" marR="22860" marT="22860" marB="22860" anchor="ctr"/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b="1" u="none" strike="noStrike" dirty="0">
                          <a:effectLst/>
                        </a:rPr>
                        <a:t>KHCON-19 768p</a:t>
                      </a:r>
                      <a:endParaRPr lang="cs-CZ" b="1" dirty="0">
                        <a:effectLst/>
                      </a:endParaRPr>
                    </a:p>
                  </a:txBody>
                  <a:tcPr marL="22860" marR="22860" marT="22860" marB="22860" anchor="ctr"/>
                </a:tc>
                <a:extLst>
                  <a:ext uri="{0D108BD9-81ED-4DB2-BD59-A6C34878D82A}">
                    <a16:rowId xmlns:a16="http://schemas.microsoft.com/office/drawing/2014/main" val="33233266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b="1" u="none" strike="noStrike" dirty="0" err="1">
                          <a:effectLst/>
                        </a:rPr>
                        <a:t>inforce</a:t>
                      </a:r>
                      <a:endParaRPr lang="cs-CZ" b="1" dirty="0">
                        <a:effectLst/>
                      </a:endParaRPr>
                    </a:p>
                  </a:txBody>
                  <a:tcPr marL="22860" marR="22860" marT="22860" marB="22860" anchor="b"/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u="none" strike="noStrike">
                          <a:effectLst/>
                        </a:rPr>
                        <a:t>X</a:t>
                      </a:r>
                      <a:endParaRPr lang="cs-CZ">
                        <a:effectLst/>
                      </a:endParaRPr>
                    </a:p>
                  </a:txBody>
                  <a:tcPr marL="22860" marR="22860" marT="22860" marB="22860" anchor="b"/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u="none" strike="noStrike">
                          <a:effectLst/>
                        </a:rPr>
                        <a:t>X</a:t>
                      </a:r>
                      <a:endParaRPr lang="cs-CZ">
                        <a:effectLst/>
                      </a:endParaRPr>
                    </a:p>
                  </a:txBody>
                  <a:tcPr marL="22860" marR="22860" marT="22860" marB="22860" anchor="b"/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u="none" strike="noStrike" dirty="0">
                          <a:effectLst/>
                        </a:rPr>
                        <a:t>X</a:t>
                      </a:r>
                      <a:endParaRPr lang="cs-CZ" dirty="0">
                        <a:effectLst/>
                      </a:endParaRPr>
                    </a:p>
                  </a:txBody>
                  <a:tcPr marL="22860" marR="22860" marT="22860" marB="22860" anchor="b"/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u="none" strike="noStrike">
                          <a:effectLst/>
                        </a:rPr>
                        <a:t>X</a:t>
                      </a:r>
                      <a:endParaRPr lang="cs-CZ">
                        <a:effectLst/>
                      </a:endParaRPr>
                    </a:p>
                  </a:txBody>
                  <a:tcPr marL="22860" marR="22860" marT="22860" marB="22860" anchor="b"/>
                </a:tc>
                <a:extLst>
                  <a:ext uri="{0D108BD9-81ED-4DB2-BD59-A6C34878D82A}">
                    <a16:rowId xmlns:a16="http://schemas.microsoft.com/office/drawing/2014/main" val="42703723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b="1" u="none" strike="noStrike" dirty="0">
                          <a:effectLst/>
                        </a:rPr>
                        <a:t>odroidxu4</a:t>
                      </a:r>
                      <a:endParaRPr lang="cs-CZ" b="1" dirty="0">
                        <a:effectLst/>
                      </a:endParaRPr>
                    </a:p>
                  </a:txBody>
                  <a:tcPr marL="22860" marR="22860" marT="22860" marB="22860" anchor="b"/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u="none" strike="noStrike" dirty="0">
                          <a:effectLst/>
                        </a:rPr>
                        <a:t>OK</a:t>
                      </a:r>
                      <a:endParaRPr lang="cs-CZ" dirty="0">
                        <a:effectLst/>
                      </a:endParaRPr>
                    </a:p>
                  </a:txBody>
                  <a:tcPr marL="22860" marR="22860" marT="22860" marB="22860" anchor="b"/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u="none" strike="noStrike" dirty="0">
                          <a:effectLst/>
                        </a:rPr>
                        <a:t>OK</a:t>
                      </a:r>
                      <a:endParaRPr lang="cs-CZ" dirty="0">
                        <a:effectLst/>
                      </a:endParaRPr>
                    </a:p>
                  </a:txBody>
                  <a:tcPr marL="22860" marR="22860" marT="22860" marB="22860" anchor="b"/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u="none" strike="noStrike">
                          <a:effectLst/>
                        </a:rPr>
                        <a:t>NE</a:t>
                      </a:r>
                      <a:endParaRPr lang="cs-CZ">
                        <a:effectLst/>
                      </a:endParaRPr>
                    </a:p>
                  </a:txBody>
                  <a:tcPr marL="22860" marR="22860" marT="22860" marB="22860" anchor="b"/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u="none" strike="noStrike">
                          <a:effectLst/>
                        </a:rPr>
                        <a:t>NE</a:t>
                      </a:r>
                      <a:endParaRPr lang="cs-CZ">
                        <a:effectLst/>
                      </a:endParaRPr>
                    </a:p>
                  </a:txBody>
                  <a:tcPr marL="22860" marR="22860" marT="22860" marB="22860" anchor="b"/>
                </a:tc>
                <a:extLst>
                  <a:ext uri="{0D108BD9-81ED-4DB2-BD59-A6C34878D82A}">
                    <a16:rowId xmlns:a16="http://schemas.microsoft.com/office/drawing/2014/main" val="17216021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b="1" u="none" strike="noStrike" dirty="0" err="1">
                          <a:effectLst/>
                        </a:rPr>
                        <a:t>cubieboard</a:t>
                      </a:r>
                      <a:endParaRPr lang="cs-CZ" b="1" dirty="0">
                        <a:effectLst/>
                      </a:endParaRPr>
                    </a:p>
                  </a:txBody>
                  <a:tcPr marL="22860" marR="22860" marT="22860" marB="22860" anchor="b"/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u="none" strike="noStrike">
                          <a:effectLst/>
                        </a:rPr>
                        <a:t>OK</a:t>
                      </a:r>
                      <a:endParaRPr lang="cs-CZ">
                        <a:effectLst/>
                      </a:endParaRPr>
                    </a:p>
                  </a:txBody>
                  <a:tcPr marL="22860" marR="22860" marT="22860" marB="22860" anchor="b"/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u="none" strike="noStrike">
                          <a:effectLst/>
                        </a:rPr>
                        <a:t>NE</a:t>
                      </a:r>
                      <a:endParaRPr lang="cs-CZ">
                        <a:effectLst/>
                      </a:endParaRPr>
                    </a:p>
                  </a:txBody>
                  <a:tcPr marL="22860" marR="22860" marT="22860" marB="22860" anchor="b"/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u="none" strike="noStrike">
                          <a:effectLst/>
                        </a:rPr>
                        <a:t>OK</a:t>
                      </a:r>
                      <a:endParaRPr lang="cs-CZ">
                        <a:effectLst/>
                      </a:endParaRPr>
                    </a:p>
                  </a:txBody>
                  <a:tcPr marL="22860" marR="22860" marT="22860" marB="22860" anchor="b"/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u="none" strike="noStrike">
                          <a:effectLst/>
                        </a:rPr>
                        <a:t>NE</a:t>
                      </a:r>
                      <a:endParaRPr lang="cs-CZ">
                        <a:effectLst/>
                      </a:endParaRPr>
                    </a:p>
                  </a:txBody>
                  <a:tcPr marL="22860" marR="22860" marT="22860" marB="22860" anchor="b"/>
                </a:tc>
                <a:extLst>
                  <a:ext uri="{0D108BD9-81ED-4DB2-BD59-A6C34878D82A}">
                    <a16:rowId xmlns:a16="http://schemas.microsoft.com/office/drawing/2014/main" val="22887341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b="1" u="none" strike="noStrike" dirty="0" err="1">
                          <a:effectLst/>
                        </a:rPr>
                        <a:t>bananapi</a:t>
                      </a:r>
                      <a:endParaRPr lang="cs-CZ" b="1" dirty="0">
                        <a:effectLst/>
                      </a:endParaRPr>
                    </a:p>
                  </a:txBody>
                  <a:tcPr marL="22860" marR="22860" marT="22860" marB="22860" anchor="b"/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u="none" strike="noStrike">
                          <a:effectLst/>
                        </a:rPr>
                        <a:t>OK</a:t>
                      </a:r>
                      <a:endParaRPr lang="cs-CZ">
                        <a:effectLst/>
                      </a:endParaRPr>
                    </a:p>
                  </a:txBody>
                  <a:tcPr marL="22860" marR="22860" marT="22860" marB="22860" anchor="b"/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u="none" strike="noStrike">
                          <a:effectLst/>
                        </a:rPr>
                        <a:t>NE boot</a:t>
                      </a:r>
                      <a:endParaRPr lang="cs-CZ">
                        <a:effectLst/>
                      </a:endParaRPr>
                    </a:p>
                  </a:txBody>
                  <a:tcPr marL="22860" marR="22860" marT="22860" marB="22860" anchor="b"/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u="none" strike="noStrike">
                          <a:effectLst/>
                        </a:rPr>
                        <a:t>OK</a:t>
                      </a:r>
                      <a:endParaRPr lang="cs-CZ">
                        <a:effectLst/>
                      </a:endParaRPr>
                    </a:p>
                  </a:txBody>
                  <a:tcPr marL="22860" marR="22860" marT="22860" marB="22860" anchor="b"/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u="none" strike="noStrike">
                          <a:effectLst/>
                        </a:rPr>
                        <a:t>OK</a:t>
                      </a:r>
                      <a:endParaRPr lang="cs-CZ">
                        <a:effectLst/>
                      </a:endParaRPr>
                    </a:p>
                  </a:txBody>
                  <a:tcPr marL="22860" marR="22860" marT="22860" marB="22860" anchor="b"/>
                </a:tc>
                <a:extLst>
                  <a:ext uri="{0D108BD9-81ED-4DB2-BD59-A6C34878D82A}">
                    <a16:rowId xmlns:a16="http://schemas.microsoft.com/office/drawing/2014/main" val="14666835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b="1" u="none" strike="noStrike" dirty="0">
                          <a:effectLst/>
                        </a:rPr>
                        <a:t>raspberry3</a:t>
                      </a:r>
                      <a:endParaRPr lang="cs-CZ" b="1" dirty="0">
                        <a:effectLst/>
                      </a:endParaRPr>
                    </a:p>
                  </a:txBody>
                  <a:tcPr marL="22860" marR="22860" marT="22860" marB="22860" anchor="b"/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u="none" strike="noStrike">
                          <a:effectLst/>
                        </a:rPr>
                        <a:t>OK</a:t>
                      </a:r>
                      <a:endParaRPr lang="cs-CZ">
                        <a:effectLst/>
                      </a:endParaRPr>
                    </a:p>
                  </a:txBody>
                  <a:tcPr marL="22860" marR="22860" marT="22860" marB="22860" anchor="b"/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u="none" strike="noStrike">
                          <a:effectLst/>
                        </a:rPr>
                        <a:t>OK</a:t>
                      </a:r>
                      <a:endParaRPr lang="cs-CZ">
                        <a:effectLst/>
                      </a:endParaRPr>
                    </a:p>
                  </a:txBody>
                  <a:tcPr marL="22860" marR="22860" marT="22860" marB="22860" anchor="b"/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u="none" strike="noStrike">
                          <a:effectLst/>
                        </a:rPr>
                        <a:t>OK</a:t>
                      </a:r>
                      <a:endParaRPr lang="cs-CZ">
                        <a:effectLst/>
                      </a:endParaRPr>
                    </a:p>
                  </a:txBody>
                  <a:tcPr marL="22860" marR="22860" marT="22860" marB="22860" anchor="b"/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u="none" strike="noStrike">
                          <a:effectLst/>
                        </a:rPr>
                        <a:t>OK</a:t>
                      </a:r>
                      <a:endParaRPr lang="cs-CZ">
                        <a:effectLst/>
                      </a:endParaRPr>
                    </a:p>
                  </a:txBody>
                  <a:tcPr marL="22860" marR="22860" marT="22860" marB="22860" anchor="b"/>
                </a:tc>
                <a:extLst>
                  <a:ext uri="{0D108BD9-81ED-4DB2-BD59-A6C34878D82A}">
                    <a16:rowId xmlns:a16="http://schemas.microsoft.com/office/drawing/2014/main" val="31025003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b="1" u="none" strike="noStrike" dirty="0">
                          <a:effectLst/>
                        </a:rPr>
                        <a:t>raspberry2</a:t>
                      </a:r>
                      <a:endParaRPr lang="cs-CZ" b="1" dirty="0">
                        <a:effectLst/>
                      </a:endParaRPr>
                    </a:p>
                  </a:txBody>
                  <a:tcPr marL="22860" marR="22860" marT="22860" marB="22860" anchor="b"/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u="none" strike="noStrike">
                          <a:effectLst/>
                        </a:rPr>
                        <a:t>OK</a:t>
                      </a:r>
                      <a:endParaRPr lang="cs-CZ">
                        <a:effectLst/>
                      </a:endParaRPr>
                    </a:p>
                  </a:txBody>
                  <a:tcPr marL="22860" marR="22860" marT="22860" marB="22860" anchor="b"/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u="none" strike="noStrike">
                          <a:effectLst/>
                        </a:rPr>
                        <a:t>OK</a:t>
                      </a:r>
                      <a:endParaRPr lang="cs-CZ">
                        <a:effectLst/>
                      </a:endParaRPr>
                    </a:p>
                  </a:txBody>
                  <a:tcPr marL="22860" marR="22860" marT="22860" marB="22860" anchor="b"/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u="none" strike="noStrike">
                          <a:effectLst/>
                        </a:rPr>
                        <a:t>OK</a:t>
                      </a:r>
                      <a:endParaRPr lang="cs-CZ">
                        <a:effectLst/>
                      </a:endParaRPr>
                    </a:p>
                  </a:txBody>
                  <a:tcPr marL="22860" marR="22860" marT="22860" marB="22860" anchor="b"/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u="none" strike="noStrike" dirty="0">
                          <a:effectLst/>
                        </a:rPr>
                        <a:t>OK</a:t>
                      </a:r>
                      <a:endParaRPr lang="cs-CZ" dirty="0">
                        <a:effectLst/>
                      </a:endParaRPr>
                    </a:p>
                  </a:txBody>
                  <a:tcPr marL="22860" marR="22860" marT="22860" marB="22860" anchor="b"/>
                </a:tc>
                <a:extLst>
                  <a:ext uri="{0D108BD9-81ED-4DB2-BD59-A6C34878D82A}">
                    <a16:rowId xmlns:a16="http://schemas.microsoft.com/office/drawing/2014/main" val="26882023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4735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11150" y="593725"/>
            <a:ext cx="8520113" cy="7635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cs-CZ" altLang="cs-CZ" sz="3000"/>
              <a:t>Veselá historka z natáčení č.2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11150" y="593725"/>
            <a:ext cx="8520113" cy="7635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cs-CZ" altLang="cs-CZ" sz="3000"/>
              <a:t>Charakteristiky zařízení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11150" y="1500188"/>
            <a:ext cx="8520113" cy="4554537"/>
          </a:xfrm>
          <a:ln/>
        </p:spPr>
        <p:txBody>
          <a:bodyPr lIns="91440" tIns="91440" rIns="91440" bIns="91440"/>
          <a:lstStyle/>
          <a:p>
            <a:pPr marL="0" indent="230188">
              <a:lnSpc>
                <a:spcPct val="100000"/>
              </a:lnSpc>
              <a:spcBef>
                <a:spcPct val="0"/>
              </a:spcBef>
              <a:spcAft>
                <a:spcPts val="160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cs-CZ" altLang="cs-CZ" sz="2400" dirty="0" smtClean="0">
                <a:solidFill>
                  <a:srgbClr val="595959"/>
                </a:solidFill>
              </a:rPr>
              <a:t>Podrobněji k jednotlivým deskám 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01" b="26564"/>
          <a:stretch>
            <a:fillRect/>
          </a:stretch>
        </p:blipFill>
        <p:spPr bwMode="auto">
          <a:xfrm>
            <a:off x="4598988" y="4200525"/>
            <a:ext cx="4232275" cy="249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16801" b="26564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1150" y="593725"/>
            <a:ext cx="8520113" cy="7635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cs-CZ" altLang="cs-CZ" sz="3000"/>
              <a:t>Banana PI M2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11150" y="1536700"/>
            <a:ext cx="8520113" cy="4554538"/>
          </a:xfrm>
          <a:ln/>
        </p:spPr>
        <p:txBody>
          <a:bodyPr lIns="91440" tIns="91440" rIns="91440" bIns="91440"/>
          <a:lstStyle/>
          <a:p>
            <a:pPr marL="0" indent="0">
              <a:lnSpc>
                <a:spcPct val="115000"/>
              </a:lnSpc>
              <a:spcBef>
                <a:spcPct val="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cs-CZ" altLang="cs-CZ" sz="2400" b="1" dirty="0">
                <a:solidFill>
                  <a:srgbClr val="595959"/>
                </a:solidFill>
              </a:rPr>
              <a:t>OS:</a:t>
            </a:r>
            <a:r>
              <a:rPr lang="cs-CZ" altLang="cs-CZ" sz="2400" dirty="0">
                <a:solidFill>
                  <a:srgbClr val="595959"/>
                </a:solidFill>
              </a:rPr>
              <a:t> ARMBIAN		</a:t>
            </a:r>
            <a:r>
              <a:rPr lang="cs-CZ" altLang="cs-CZ" sz="2400" b="1" dirty="0">
                <a:solidFill>
                  <a:srgbClr val="595959"/>
                </a:solidFill>
              </a:rPr>
              <a:t>Jádro:</a:t>
            </a:r>
            <a:r>
              <a:rPr lang="cs-CZ" altLang="cs-CZ" sz="2400" dirty="0">
                <a:solidFill>
                  <a:srgbClr val="595959"/>
                </a:solidFill>
              </a:rPr>
              <a:t> 4.4.1-sunxi SMP armv7	</a:t>
            </a:r>
          </a:p>
          <a:p>
            <a:pPr marL="0" indent="0">
              <a:lnSpc>
                <a:spcPct val="115000"/>
              </a:lnSpc>
              <a:spcBef>
                <a:spcPct val="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cs-CZ" altLang="cs-CZ" sz="2400" b="1" dirty="0">
                <a:solidFill>
                  <a:srgbClr val="595959"/>
                </a:solidFill>
              </a:rPr>
              <a:t>CPU:</a:t>
            </a:r>
            <a:r>
              <a:rPr lang="cs-CZ" altLang="cs-CZ" sz="2400" dirty="0">
                <a:solidFill>
                  <a:srgbClr val="595959"/>
                </a:solidFill>
              </a:rPr>
              <a:t> A31S ARM Cortex-A7, 4 </a:t>
            </a:r>
            <a:r>
              <a:rPr lang="cs-CZ" altLang="cs-CZ" sz="2400" dirty="0" err="1">
                <a:solidFill>
                  <a:srgbClr val="595959"/>
                </a:solidFill>
              </a:rPr>
              <a:t>core</a:t>
            </a:r>
            <a:r>
              <a:rPr lang="cs-CZ" altLang="cs-CZ" sz="2400" dirty="0">
                <a:solidFill>
                  <a:srgbClr val="595959"/>
                </a:solidFill>
              </a:rPr>
              <a:t>, 1 GHz</a:t>
            </a:r>
          </a:p>
          <a:p>
            <a:pPr marL="0" indent="0">
              <a:lnSpc>
                <a:spcPct val="115000"/>
              </a:lnSpc>
              <a:spcBef>
                <a:spcPct val="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cs-CZ" altLang="cs-CZ" sz="2400" b="1" dirty="0">
                <a:solidFill>
                  <a:srgbClr val="595959"/>
                </a:solidFill>
              </a:rPr>
              <a:t>USB3.0:</a:t>
            </a:r>
            <a:r>
              <a:rPr lang="cs-CZ" altLang="cs-CZ" sz="2400" dirty="0">
                <a:solidFill>
                  <a:srgbClr val="595959"/>
                </a:solidFill>
              </a:rPr>
              <a:t> NE		</a:t>
            </a:r>
            <a:r>
              <a:rPr lang="cs-CZ" altLang="cs-CZ" sz="2400" b="1" dirty="0">
                <a:solidFill>
                  <a:srgbClr val="595959"/>
                </a:solidFill>
              </a:rPr>
              <a:t>SATA:</a:t>
            </a:r>
            <a:r>
              <a:rPr lang="cs-CZ" altLang="cs-CZ" sz="2400" dirty="0">
                <a:solidFill>
                  <a:srgbClr val="595959"/>
                </a:solidFill>
              </a:rPr>
              <a:t>	NE		</a:t>
            </a:r>
            <a:r>
              <a:rPr lang="cs-CZ" altLang="cs-CZ" sz="2400" b="1" dirty="0" err="1">
                <a:solidFill>
                  <a:srgbClr val="595959"/>
                </a:solidFill>
              </a:rPr>
              <a:t>WiFi</a:t>
            </a:r>
            <a:r>
              <a:rPr lang="cs-CZ" altLang="cs-CZ" sz="2400" b="1" dirty="0">
                <a:solidFill>
                  <a:srgbClr val="595959"/>
                </a:solidFill>
              </a:rPr>
              <a:t>:</a:t>
            </a:r>
            <a:r>
              <a:rPr lang="cs-CZ" altLang="cs-CZ" sz="2400" dirty="0">
                <a:solidFill>
                  <a:srgbClr val="595959"/>
                </a:solidFill>
              </a:rPr>
              <a:t> ANO	</a:t>
            </a:r>
            <a:r>
              <a:rPr lang="cs-CZ" altLang="cs-CZ" sz="2400" b="1" dirty="0" err="1">
                <a:solidFill>
                  <a:srgbClr val="595959"/>
                </a:solidFill>
              </a:rPr>
              <a:t>Gbit</a:t>
            </a:r>
            <a:r>
              <a:rPr lang="cs-CZ" altLang="cs-CZ" sz="2400" b="1" dirty="0">
                <a:solidFill>
                  <a:srgbClr val="595959"/>
                </a:solidFill>
              </a:rPr>
              <a:t> LAN:</a:t>
            </a:r>
            <a:r>
              <a:rPr lang="cs-CZ" altLang="cs-CZ" sz="2400" dirty="0">
                <a:solidFill>
                  <a:srgbClr val="595959"/>
                </a:solidFill>
              </a:rPr>
              <a:t> ANO</a:t>
            </a:r>
          </a:p>
          <a:p>
            <a:pPr marL="0" indent="0">
              <a:lnSpc>
                <a:spcPct val="115000"/>
              </a:lnSpc>
              <a:spcBef>
                <a:spcPct val="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endParaRPr lang="cs-CZ" altLang="cs-CZ" sz="2400" b="1" dirty="0">
              <a:solidFill>
                <a:srgbClr val="595959"/>
              </a:solidFill>
            </a:endParaRPr>
          </a:p>
          <a:p>
            <a:pPr marL="0" indent="0">
              <a:lnSpc>
                <a:spcPct val="115000"/>
              </a:lnSpc>
              <a:spcBef>
                <a:spcPct val="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cs-CZ" altLang="cs-CZ" sz="2400" b="1" dirty="0">
                <a:solidFill>
                  <a:srgbClr val="595959"/>
                </a:solidFill>
              </a:rPr>
              <a:t>Výhody:</a:t>
            </a:r>
            <a:r>
              <a:rPr lang="cs-CZ" altLang="cs-CZ" sz="2400" dirty="0">
                <a:solidFill>
                  <a:srgbClr val="595959"/>
                </a:solidFill>
              </a:rPr>
              <a:t> rychlý síťový interface, dobrý </a:t>
            </a:r>
            <a:r>
              <a:rPr lang="cs-CZ" altLang="cs-CZ" sz="2400" dirty="0" err="1">
                <a:solidFill>
                  <a:srgbClr val="595959"/>
                </a:solidFill>
              </a:rPr>
              <a:t>power</a:t>
            </a:r>
            <a:r>
              <a:rPr lang="cs-CZ" altLang="cs-CZ" sz="2400" dirty="0">
                <a:solidFill>
                  <a:srgbClr val="595959"/>
                </a:solidFill>
              </a:rPr>
              <a:t> management</a:t>
            </a:r>
          </a:p>
          <a:p>
            <a:pPr marL="0" indent="0">
              <a:lnSpc>
                <a:spcPct val="115000"/>
              </a:lnSpc>
              <a:spcBef>
                <a:spcPct val="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cs-CZ" altLang="cs-CZ" sz="2400" b="1" dirty="0">
                <a:solidFill>
                  <a:srgbClr val="595959"/>
                </a:solidFill>
              </a:rPr>
              <a:t>Nevýhody:</a:t>
            </a:r>
            <a:r>
              <a:rPr lang="cs-CZ" altLang="cs-CZ" sz="2400" dirty="0">
                <a:solidFill>
                  <a:srgbClr val="595959"/>
                </a:solidFill>
              </a:rPr>
              <a:t> špatný CPU, atypické GPU, málo RAM</a:t>
            </a:r>
          </a:p>
          <a:p>
            <a:pPr marL="0" indent="0">
              <a:lnSpc>
                <a:spcPct val="115000"/>
              </a:lnSpc>
              <a:spcBef>
                <a:spcPct val="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cs-CZ" altLang="cs-CZ" sz="2400" b="1" dirty="0" err="1" smtClean="0">
                <a:solidFill>
                  <a:srgbClr val="595959"/>
                </a:solidFill>
              </a:rPr>
              <a:t>Reboot</a:t>
            </a:r>
            <a:r>
              <a:rPr lang="cs-CZ" altLang="cs-CZ" sz="2400" b="1" dirty="0" smtClean="0">
                <a:solidFill>
                  <a:srgbClr val="595959"/>
                </a:solidFill>
              </a:rPr>
              <a:t>: </a:t>
            </a:r>
            <a:r>
              <a:rPr lang="cs-CZ" altLang="cs-CZ" sz="2400" dirty="0" smtClean="0">
                <a:solidFill>
                  <a:srgbClr val="595959"/>
                </a:solidFill>
              </a:rPr>
              <a:t>46 s</a:t>
            </a:r>
          </a:p>
          <a:p>
            <a:pPr marL="0" indent="0">
              <a:lnSpc>
                <a:spcPct val="115000"/>
              </a:lnSpc>
              <a:spcBef>
                <a:spcPct val="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cs-CZ" altLang="cs-CZ" sz="2400" b="1" dirty="0" smtClean="0">
                <a:solidFill>
                  <a:srgbClr val="595959"/>
                </a:solidFill>
              </a:rPr>
              <a:t>Využití</a:t>
            </a:r>
            <a:r>
              <a:rPr lang="cs-CZ" altLang="cs-CZ" sz="2400" b="1" dirty="0">
                <a:solidFill>
                  <a:srgbClr val="595959"/>
                </a:solidFill>
              </a:rPr>
              <a:t>:</a:t>
            </a:r>
            <a:r>
              <a:rPr lang="cs-CZ" altLang="cs-CZ" sz="2400" dirty="0">
                <a:solidFill>
                  <a:srgbClr val="595959"/>
                </a:solidFill>
              </a:rPr>
              <a:t> k ničemu</a:t>
            </a:r>
          </a:p>
          <a:p>
            <a:pPr marL="0" indent="0">
              <a:lnSpc>
                <a:spcPct val="115000"/>
              </a:lnSpc>
              <a:spcBef>
                <a:spcPct val="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endParaRPr lang="cs-CZ" altLang="cs-CZ" sz="2400" dirty="0">
              <a:solidFill>
                <a:srgbClr val="595959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84" t="31252" r="22939" b="8098"/>
          <a:stretch>
            <a:fillRect/>
          </a:stretch>
        </p:blipFill>
        <p:spPr bwMode="auto">
          <a:xfrm>
            <a:off x="5220072" y="3887385"/>
            <a:ext cx="3862016" cy="2911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9684" t="31252" r="22939" b="8098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1150" y="593725"/>
            <a:ext cx="8520113" cy="7635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cs-CZ" altLang="cs-CZ" sz="3000"/>
              <a:t>Cubieboard CC-A80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11150" y="1536700"/>
            <a:ext cx="8520113" cy="4554538"/>
          </a:xfrm>
          <a:ln/>
        </p:spPr>
        <p:txBody>
          <a:bodyPr lIns="91440" tIns="91440" rIns="91440" bIns="91440"/>
          <a:lstStyle/>
          <a:p>
            <a:pPr marL="0" indent="0">
              <a:lnSpc>
                <a:spcPct val="100000"/>
              </a:lnSpc>
              <a:spcBef>
                <a:spcPct val="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cs-CZ" altLang="cs-CZ" sz="2400" b="1" dirty="0">
                <a:solidFill>
                  <a:srgbClr val="595959"/>
                </a:solidFill>
              </a:rPr>
              <a:t>OS:</a:t>
            </a:r>
            <a:r>
              <a:rPr lang="cs-CZ" altLang="cs-CZ" sz="2400" dirty="0">
                <a:solidFill>
                  <a:srgbClr val="595959"/>
                </a:solidFill>
              </a:rPr>
              <a:t> </a:t>
            </a:r>
            <a:r>
              <a:rPr lang="cs-CZ" altLang="cs-CZ" sz="2400" dirty="0" err="1">
                <a:solidFill>
                  <a:srgbClr val="595959"/>
                </a:solidFill>
              </a:rPr>
              <a:t>Linaro</a:t>
            </a:r>
            <a:r>
              <a:rPr lang="cs-CZ" altLang="cs-CZ" sz="2400" dirty="0">
                <a:solidFill>
                  <a:srgbClr val="595959"/>
                </a:solidFill>
              </a:rPr>
              <a:t>	</a:t>
            </a:r>
            <a:r>
              <a:rPr lang="cs-CZ" altLang="cs-CZ" sz="2400" b="1" dirty="0">
                <a:solidFill>
                  <a:srgbClr val="595959"/>
                </a:solidFill>
              </a:rPr>
              <a:t>Jádro:</a:t>
            </a:r>
            <a:r>
              <a:rPr lang="cs-CZ" altLang="cs-CZ" sz="2400" dirty="0">
                <a:solidFill>
                  <a:srgbClr val="595959"/>
                </a:solidFill>
              </a:rPr>
              <a:t> 3.4.39 SMP armv7l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cs-CZ" altLang="cs-CZ" sz="2400" b="1" dirty="0">
                <a:solidFill>
                  <a:srgbClr val="595959"/>
                </a:solidFill>
              </a:rPr>
              <a:t>CPU:</a:t>
            </a:r>
            <a:r>
              <a:rPr lang="cs-CZ" altLang="cs-CZ" sz="2400" dirty="0">
                <a:solidFill>
                  <a:srgbClr val="595959"/>
                </a:solidFill>
              </a:rPr>
              <a:t> 4x Cortex-A15 and 4x Cortex-A7 	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cs-CZ" altLang="cs-CZ" sz="2400" b="1" dirty="0">
                <a:solidFill>
                  <a:srgbClr val="595959"/>
                </a:solidFill>
              </a:rPr>
              <a:t>USB3.0:</a:t>
            </a:r>
            <a:r>
              <a:rPr lang="cs-CZ" altLang="cs-CZ" sz="2400" dirty="0">
                <a:solidFill>
                  <a:srgbClr val="595959"/>
                </a:solidFill>
              </a:rPr>
              <a:t> ANO 	</a:t>
            </a:r>
            <a:r>
              <a:rPr lang="cs-CZ" altLang="cs-CZ" sz="2400" b="1" dirty="0">
                <a:solidFill>
                  <a:srgbClr val="595959"/>
                </a:solidFill>
              </a:rPr>
              <a:t>SATA:</a:t>
            </a:r>
            <a:r>
              <a:rPr lang="cs-CZ" altLang="cs-CZ" sz="2400" dirty="0">
                <a:solidFill>
                  <a:srgbClr val="595959"/>
                </a:solidFill>
              </a:rPr>
              <a:t> NE	</a:t>
            </a:r>
            <a:r>
              <a:rPr lang="cs-CZ" altLang="cs-CZ" sz="2400" b="1" dirty="0" err="1">
                <a:solidFill>
                  <a:srgbClr val="595959"/>
                </a:solidFill>
              </a:rPr>
              <a:t>WiFi</a:t>
            </a:r>
            <a:r>
              <a:rPr lang="cs-CZ" altLang="cs-CZ" sz="2400" b="1" dirty="0">
                <a:solidFill>
                  <a:srgbClr val="595959"/>
                </a:solidFill>
              </a:rPr>
              <a:t>:</a:t>
            </a:r>
            <a:r>
              <a:rPr lang="cs-CZ" altLang="cs-CZ" sz="2400" dirty="0">
                <a:solidFill>
                  <a:srgbClr val="595959"/>
                </a:solidFill>
              </a:rPr>
              <a:t> ANO	</a:t>
            </a:r>
            <a:r>
              <a:rPr lang="cs-CZ" altLang="cs-CZ" sz="2400" b="1" dirty="0" err="1">
                <a:solidFill>
                  <a:srgbClr val="595959"/>
                </a:solidFill>
              </a:rPr>
              <a:t>Gbit</a:t>
            </a:r>
            <a:r>
              <a:rPr lang="cs-CZ" altLang="cs-CZ" sz="2400" b="1" dirty="0">
                <a:solidFill>
                  <a:srgbClr val="595959"/>
                </a:solidFill>
              </a:rPr>
              <a:t> LAN:</a:t>
            </a:r>
            <a:r>
              <a:rPr lang="cs-CZ" altLang="cs-CZ" sz="2400" dirty="0">
                <a:solidFill>
                  <a:srgbClr val="595959"/>
                </a:solidFill>
              </a:rPr>
              <a:t> ANO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endParaRPr lang="cs-CZ" altLang="cs-CZ" sz="2400" dirty="0">
              <a:solidFill>
                <a:srgbClr val="595959"/>
              </a:solidFill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cs-CZ" altLang="cs-CZ" sz="2400" b="1" dirty="0">
                <a:solidFill>
                  <a:srgbClr val="595959"/>
                </a:solidFill>
              </a:rPr>
              <a:t>Výhody:</a:t>
            </a:r>
            <a:r>
              <a:rPr lang="cs-CZ" altLang="cs-CZ" sz="2400" dirty="0">
                <a:solidFill>
                  <a:srgbClr val="595959"/>
                </a:solidFill>
              </a:rPr>
              <a:t> EMMC paměť, vysoký výkon CPU, obvod RTC s baterií 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cs-CZ" altLang="cs-CZ" sz="2400" b="1" dirty="0">
                <a:solidFill>
                  <a:srgbClr val="595959"/>
                </a:solidFill>
              </a:rPr>
              <a:t>Nevýhody:</a:t>
            </a:r>
            <a:r>
              <a:rPr lang="cs-CZ" altLang="cs-CZ" sz="2400" dirty="0">
                <a:solidFill>
                  <a:srgbClr val="595959"/>
                </a:solidFill>
              </a:rPr>
              <a:t> slabá </a:t>
            </a:r>
            <a:r>
              <a:rPr lang="cs-CZ" altLang="cs-CZ" sz="2400" dirty="0" smtClean="0">
                <a:solidFill>
                  <a:srgbClr val="595959"/>
                </a:solidFill>
              </a:rPr>
              <a:t>podpora,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cs-CZ" altLang="cs-CZ" sz="2400" dirty="0" smtClean="0">
                <a:solidFill>
                  <a:srgbClr val="595959"/>
                </a:solidFill>
              </a:rPr>
              <a:t>pomalá </a:t>
            </a:r>
            <a:r>
              <a:rPr lang="cs-CZ" altLang="cs-CZ" sz="2400" dirty="0">
                <a:solidFill>
                  <a:srgbClr val="595959"/>
                </a:solidFill>
              </a:rPr>
              <a:t>EMMC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cs-CZ" altLang="cs-CZ" sz="2400" b="1" dirty="0" err="1" smtClean="0">
                <a:solidFill>
                  <a:srgbClr val="595959"/>
                </a:solidFill>
              </a:rPr>
              <a:t>Reboot</a:t>
            </a:r>
            <a:r>
              <a:rPr lang="cs-CZ" altLang="cs-CZ" sz="2400" b="1" dirty="0" smtClean="0">
                <a:solidFill>
                  <a:srgbClr val="595959"/>
                </a:solidFill>
              </a:rPr>
              <a:t>: </a:t>
            </a:r>
            <a:r>
              <a:rPr lang="cs-CZ" altLang="cs-CZ" sz="2400" dirty="0" smtClean="0">
                <a:solidFill>
                  <a:srgbClr val="595959"/>
                </a:solidFill>
              </a:rPr>
              <a:t>35 s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cs-CZ" altLang="cs-CZ" sz="2400" b="1" dirty="0" smtClean="0">
                <a:solidFill>
                  <a:srgbClr val="595959"/>
                </a:solidFill>
              </a:rPr>
              <a:t>Využití</a:t>
            </a:r>
            <a:r>
              <a:rPr lang="cs-CZ" altLang="cs-CZ" sz="2400" b="1" dirty="0">
                <a:solidFill>
                  <a:srgbClr val="595959"/>
                </a:solidFill>
              </a:rPr>
              <a:t>:</a:t>
            </a:r>
            <a:r>
              <a:rPr lang="cs-CZ" altLang="cs-CZ" sz="2400" dirty="0">
                <a:solidFill>
                  <a:srgbClr val="595959"/>
                </a:solidFill>
              </a:rPr>
              <a:t> domácí mini server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endParaRPr lang="cs-CZ" altLang="cs-CZ" sz="2400" dirty="0">
              <a:solidFill>
                <a:srgbClr val="595959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00000">
            <a:off x="5199063" y="3924300"/>
            <a:ext cx="3419475" cy="2471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1150" y="593725"/>
            <a:ext cx="8520113" cy="7635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cs-CZ" altLang="cs-CZ" sz="3000"/>
              <a:t>Inforce IFC6540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11150" y="1536700"/>
            <a:ext cx="8520113" cy="4554538"/>
          </a:xfrm>
          <a:ln/>
        </p:spPr>
        <p:txBody>
          <a:bodyPr lIns="91440" tIns="91440" rIns="91440" bIns="91440"/>
          <a:lstStyle/>
          <a:p>
            <a:pPr marL="0" indent="0">
              <a:lnSpc>
                <a:spcPct val="100000"/>
              </a:lnSpc>
              <a:spcBef>
                <a:spcPct val="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cs-CZ" altLang="cs-CZ" sz="2400" b="1" dirty="0">
                <a:solidFill>
                  <a:srgbClr val="595959"/>
                </a:solidFill>
              </a:rPr>
              <a:t>OS:</a:t>
            </a:r>
            <a:r>
              <a:rPr lang="cs-CZ" altLang="cs-CZ" sz="2400" dirty="0">
                <a:solidFill>
                  <a:srgbClr val="595959"/>
                </a:solidFill>
              </a:rPr>
              <a:t> </a:t>
            </a:r>
            <a:r>
              <a:rPr lang="cs-CZ" altLang="cs-CZ" sz="2400" dirty="0" err="1">
                <a:solidFill>
                  <a:srgbClr val="595959"/>
                </a:solidFill>
              </a:rPr>
              <a:t>Linaro</a:t>
            </a:r>
            <a:r>
              <a:rPr lang="cs-CZ" altLang="cs-CZ" sz="2400" dirty="0">
                <a:solidFill>
                  <a:srgbClr val="595959"/>
                </a:solidFill>
              </a:rPr>
              <a:t>	</a:t>
            </a:r>
            <a:r>
              <a:rPr lang="cs-CZ" altLang="cs-CZ" sz="2400" b="1" dirty="0">
                <a:solidFill>
                  <a:srgbClr val="595959"/>
                </a:solidFill>
              </a:rPr>
              <a:t>Jádro:</a:t>
            </a:r>
            <a:r>
              <a:rPr lang="cs-CZ" altLang="cs-CZ" sz="2400" dirty="0">
                <a:solidFill>
                  <a:srgbClr val="595959"/>
                </a:solidFill>
              </a:rPr>
              <a:t> 3.10.40-ifc6540-v1.2+  SMP armv7l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cs-CZ" altLang="cs-CZ" sz="2400" b="1" dirty="0">
                <a:solidFill>
                  <a:srgbClr val="595959"/>
                </a:solidFill>
              </a:rPr>
              <a:t>CPU:</a:t>
            </a:r>
            <a:r>
              <a:rPr lang="cs-CZ" altLang="cs-CZ" sz="2400" dirty="0">
                <a:solidFill>
                  <a:srgbClr val="595959"/>
                </a:solidFill>
              </a:rPr>
              <a:t> 4x </a:t>
            </a:r>
            <a:r>
              <a:rPr lang="cs-CZ" altLang="cs-CZ" sz="2400" dirty="0" err="1">
                <a:solidFill>
                  <a:srgbClr val="595959"/>
                </a:solidFill>
              </a:rPr>
              <a:t>Krait</a:t>
            </a:r>
            <a:r>
              <a:rPr lang="cs-CZ" altLang="cs-CZ" sz="2400" dirty="0">
                <a:solidFill>
                  <a:srgbClr val="595959"/>
                </a:solidFill>
              </a:rPr>
              <a:t> 450 2,5 GHz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cs-CZ" altLang="cs-CZ" sz="2400" b="1" dirty="0">
                <a:solidFill>
                  <a:srgbClr val="595959"/>
                </a:solidFill>
              </a:rPr>
              <a:t>USB3.0:</a:t>
            </a:r>
            <a:r>
              <a:rPr lang="cs-CZ" altLang="cs-CZ" sz="2400" dirty="0">
                <a:solidFill>
                  <a:srgbClr val="595959"/>
                </a:solidFill>
              </a:rPr>
              <a:t> ANO 	</a:t>
            </a:r>
            <a:r>
              <a:rPr lang="cs-CZ" altLang="cs-CZ" sz="2400" b="1" dirty="0">
                <a:solidFill>
                  <a:srgbClr val="595959"/>
                </a:solidFill>
              </a:rPr>
              <a:t>SATA:</a:t>
            </a:r>
            <a:r>
              <a:rPr lang="cs-CZ" altLang="cs-CZ" sz="2400" dirty="0">
                <a:solidFill>
                  <a:srgbClr val="595959"/>
                </a:solidFill>
              </a:rPr>
              <a:t> Ano	</a:t>
            </a:r>
            <a:r>
              <a:rPr lang="cs-CZ" altLang="cs-CZ" sz="2400" b="1" dirty="0" err="1">
                <a:solidFill>
                  <a:srgbClr val="595959"/>
                </a:solidFill>
              </a:rPr>
              <a:t>WiFi</a:t>
            </a:r>
            <a:r>
              <a:rPr lang="cs-CZ" altLang="cs-CZ" sz="2400" b="1" dirty="0">
                <a:solidFill>
                  <a:srgbClr val="595959"/>
                </a:solidFill>
              </a:rPr>
              <a:t>:</a:t>
            </a:r>
            <a:r>
              <a:rPr lang="cs-CZ" altLang="cs-CZ" sz="2400" dirty="0">
                <a:solidFill>
                  <a:srgbClr val="595959"/>
                </a:solidFill>
              </a:rPr>
              <a:t> ANO	</a:t>
            </a:r>
            <a:r>
              <a:rPr lang="cs-CZ" altLang="cs-CZ" sz="2400" b="1" dirty="0" err="1">
                <a:solidFill>
                  <a:srgbClr val="595959"/>
                </a:solidFill>
              </a:rPr>
              <a:t>Gbit</a:t>
            </a:r>
            <a:r>
              <a:rPr lang="cs-CZ" altLang="cs-CZ" sz="2400" b="1" dirty="0">
                <a:solidFill>
                  <a:srgbClr val="595959"/>
                </a:solidFill>
              </a:rPr>
              <a:t> LAN:</a:t>
            </a:r>
            <a:r>
              <a:rPr lang="cs-CZ" altLang="cs-CZ" sz="2400" dirty="0">
                <a:solidFill>
                  <a:srgbClr val="595959"/>
                </a:solidFill>
              </a:rPr>
              <a:t> ANO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endParaRPr lang="cs-CZ" altLang="cs-CZ" sz="2400" dirty="0">
              <a:solidFill>
                <a:srgbClr val="595959"/>
              </a:solidFill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cs-CZ" altLang="cs-CZ" sz="2400" b="1" dirty="0">
                <a:solidFill>
                  <a:srgbClr val="595959"/>
                </a:solidFill>
              </a:rPr>
              <a:t>Výhody:</a:t>
            </a:r>
            <a:r>
              <a:rPr lang="cs-CZ" altLang="cs-CZ" sz="2400" dirty="0">
                <a:solidFill>
                  <a:srgbClr val="595959"/>
                </a:solidFill>
              </a:rPr>
              <a:t> EMMC paměť, vysoký výkon CPU, GPS, akcelerometr 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cs-CZ" altLang="cs-CZ" sz="2400" b="1" dirty="0">
                <a:solidFill>
                  <a:srgbClr val="595959"/>
                </a:solidFill>
              </a:rPr>
              <a:t>Nevýhody:</a:t>
            </a:r>
            <a:r>
              <a:rPr lang="cs-CZ" altLang="cs-CZ" sz="2400" dirty="0">
                <a:solidFill>
                  <a:srgbClr val="595959"/>
                </a:solidFill>
              </a:rPr>
              <a:t> slabá podpora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cs-CZ" altLang="cs-CZ" sz="2400" b="1" dirty="0" err="1" smtClean="0">
                <a:solidFill>
                  <a:srgbClr val="595959"/>
                </a:solidFill>
              </a:rPr>
              <a:t>Reboot</a:t>
            </a:r>
            <a:r>
              <a:rPr lang="cs-CZ" altLang="cs-CZ" sz="2400" b="1" dirty="0" smtClean="0">
                <a:solidFill>
                  <a:srgbClr val="595959"/>
                </a:solidFill>
              </a:rPr>
              <a:t>: </a:t>
            </a:r>
            <a:r>
              <a:rPr lang="cs-CZ" altLang="cs-CZ" sz="2400" dirty="0" smtClean="0">
                <a:solidFill>
                  <a:srgbClr val="595959"/>
                </a:solidFill>
              </a:rPr>
              <a:t>26 s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cs-CZ" altLang="cs-CZ" sz="2400" b="1" dirty="0" smtClean="0">
                <a:solidFill>
                  <a:srgbClr val="595959"/>
                </a:solidFill>
              </a:rPr>
              <a:t>Využití</a:t>
            </a:r>
            <a:r>
              <a:rPr lang="cs-CZ" altLang="cs-CZ" sz="2400" b="1" dirty="0">
                <a:solidFill>
                  <a:srgbClr val="595959"/>
                </a:solidFill>
              </a:rPr>
              <a:t>:</a:t>
            </a:r>
            <a:r>
              <a:rPr lang="cs-CZ" altLang="cs-CZ" sz="2400" dirty="0">
                <a:solidFill>
                  <a:srgbClr val="595959"/>
                </a:solidFill>
              </a:rPr>
              <a:t> vývoj android aplikací,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cs-CZ" altLang="cs-CZ" sz="2400" dirty="0">
                <a:solidFill>
                  <a:srgbClr val="595959"/>
                </a:solidFill>
              </a:rPr>
              <a:t>robotika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endParaRPr lang="cs-CZ" altLang="cs-CZ" sz="2400" dirty="0">
              <a:solidFill>
                <a:srgbClr val="595959"/>
              </a:solidFill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endParaRPr lang="cs-CZ" altLang="cs-CZ" sz="2400" dirty="0">
              <a:solidFill>
                <a:srgbClr val="595959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013" y="3667125"/>
            <a:ext cx="3624262" cy="3138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1150" y="593725"/>
            <a:ext cx="8520113" cy="7635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cs-CZ" altLang="cs-CZ" sz="3000"/>
              <a:t>ODROID-XU4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11150" y="1536700"/>
            <a:ext cx="8520113" cy="4554538"/>
          </a:xfrm>
          <a:ln/>
        </p:spPr>
        <p:txBody>
          <a:bodyPr lIns="91440" tIns="91440" rIns="91440" bIns="91440"/>
          <a:lstStyle/>
          <a:p>
            <a:pPr marL="0" indent="0">
              <a:lnSpc>
                <a:spcPct val="100000"/>
              </a:lnSpc>
              <a:spcBef>
                <a:spcPct val="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cs-CZ" altLang="cs-CZ" sz="2400" b="1" dirty="0">
                <a:solidFill>
                  <a:srgbClr val="595959"/>
                </a:solidFill>
              </a:rPr>
              <a:t>OS:</a:t>
            </a:r>
            <a:r>
              <a:rPr lang="cs-CZ" altLang="cs-CZ" sz="2400" dirty="0">
                <a:solidFill>
                  <a:srgbClr val="595959"/>
                </a:solidFill>
              </a:rPr>
              <a:t> ARMBIAN	</a:t>
            </a:r>
            <a:r>
              <a:rPr lang="cs-CZ" altLang="cs-CZ" sz="2400" b="1" dirty="0">
                <a:solidFill>
                  <a:srgbClr val="595959"/>
                </a:solidFill>
              </a:rPr>
              <a:t>Jádro:</a:t>
            </a:r>
            <a:r>
              <a:rPr lang="cs-CZ" altLang="cs-CZ" sz="2400" dirty="0">
                <a:solidFill>
                  <a:srgbClr val="595959"/>
                </a:solidFill>
              </a:rPr>
              <a:t> 3.10.96-odroidxu4 SMP armv7l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cs-CZ" altLang="cs-CZ" sz="2400" b="1" dirty="0">
                <a:solidFill>
                  <a:srgbClr val="595959"/>
                </a:solidFill>
              </a:rPr>
              <a:t>CPU:</a:t>
            </a:r>
            <a:r>
              <a:rPr lang="cs-CZ" altLang="cs-CZ" sz="2400" dirty="0">
                <a:solidFill>
                  <a:srgbClr val="595959"/>
                </a:solidFill>
              </a:rPr>
              <a:t> Samsung Exynos5422 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cs-CZ" altLang="cs-CZ" sz="2400" b="1" dirty="0">
                <a:solidFill>
                  <a:srgbClr val="595959"/>
                </a:solidFill>
              </a:rPr>
              <a:t>USB3.0:</a:t>
            </a:r>
            <a:r>
              <a:rPr lang="cs-CZ" altLang="cs-CZ" sz="2400" dirty="0">
                <a:solidFill>
                  <a:srgbClr val="595959"/>
                </a:solidFill>
              </a:rPr>
              <a:t> ANO 	</a:t>
            </a:r>
            <a:r>
              <a:rPr lang="cs-CZ" altLang="cs-CZ" sz="2400" b="1" dirty="0">
                <a:solidFill>
                  <a:srgbClr val="595959"/>
                </a:solidFill>
              </a:rPr>
              <a:t>SATA:</a:t>
            </a:r>
            <a:r>
              <a:rPr lang="cs-CZ" altLang="cs-CZ" sz="2400" dirty="0">
                <a:solidFill>
                  <a:srgbClr val="595959"/>
                </a:solidFill>
              </a:rPr>
              <a:t> NE	</a:t>
            </a:r>
            <a:r>
              <a:rPr lang="cs-CZ" altLang="cs-CZ" sz="2400" b="1" dirty="0" err="1">
                <a:solidFill>
                  <a:srgbClr val="595959"/>
                </a:solidFill>
              </a:rPr>
              <a:t>WiFi</a:t>
            </a:r>
            <a:r>
              <a:rPr lang="cs-CZ" altLang="cs-CZ" sz="2400" b="1" dirty="0">
                <a:solidFill>
                  <a:srgbClr val="595959"/>
                </a:solidFill>
              </a:rPr>
              <a:t>:</a:t>
            </a:r>
            <a:r>
              <a:rPr lang="cs-CZ" altLang="cs-CZ" sz="2400" dirty="0">
                <a:solidFill>
                  <a:srgbClr val="595959"/>
                </a:solidFill>
              </a:rPr>
              <a:t> NE		</a:t>
            </a:r>
            <a:r>
              <a:rPr lang="cs-CZ" altLang="cs-CZ" sz="2400" b="1" dirty="0" err="1">
                <a:solidFill>
                  <a:srgbClr val="595959"/>
                </a:solidFill>
              </a:rPr>
              <a:t>Gbit</a:t>
            </a:r>
            <a:r>
              <a:rPr lang="cs-CZ" altLang="cs-CZ" sz="2400" b="1" dirty="0">
                <a:solidFill>
                  <a:srgbClr val="595959"/>
                </a:solidFill>
              </a:rPr>
              <a:t> LAN:</a:t>
            </a:r>
            <a:r>
              <a:rPr lang="cs-CZ" altLang="cs-CZ" sz="2400" dirty="0">
                <a:solidFill>
                  <a:srgbClr val="595959"/>
                </a:solidFill>
              </a:rPr>
              <a:t> ANO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endParaRPr lang="cs-CZ" altLang="cs-CZ" sz="2400" dirty="0">
              <a:solidFill>
                <a:srgbClr val="595959"/>
              </a:solidFill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cs-CZ" altLang="cs-CZ" sz="2400" b="1" dirty="0">
                <a:solidFill>
                  <a:srgbClr val="595959"/>
                </a:solidFill>
              </a:rPr>
              <a:t>Výhody:</a:t>
            </a:r>
            <a:r>
              <a:rPr lang="cs-CZ" altLang="cs-CZ" sz="2400" dirty="0">
                <a:solidFill>
                  <a:srgbClr val="595959"/>
                </a:solidFill>
              </a:rPr>
              <a:t> velmi vysoký výkon CPU, 2xUSB3 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cs-CZ" altLang="cs-CZ" sz="2400" b="1" dirty="0">
                <a:solidFill>
                  <a:srgbClr val="595959"/>
                </a:solidFill>
              </a:rPr>
              <a:t>Nevýhody:</a:t>
            </a:r>
            <a:r>
              <a:rPr lang="cs-CZ" altLang="cs-CZ" sz="2400" dirty="0">
                <a:solidFill>
                  <a:srgbClr val="595959"/>
                </a:solidFill>
              </a:rPr>
              <a:t> aktivní chlazení 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cs-CZ" altLang="cs-CZ" sz="2400" b="1" dirty="0" err="1" smtClean="0">
                <a:solidFill>
                  <a:srgbClr val="595959"/>
                </a:solidFill>
              </a:rPr>
              <a:t>Reboot</a:t>
            </a:r>
            <a:r>
              <a:rPr lang="cs-CZ" altLang="cs-CZ" sz="2400" b="1" dirty="0" smtClean="0">
                <a:solidFill>
                  <a:srgbClr val="595959"/>
                </a:solidFill>
              </a:rPr>
              <a:t>: </a:t>
            </a:r>
            <a:r>
              <a:rPr lang="cs-CZ" altLang="cs-CZ" sz="2400" dirty="0" smtClean="0">
                <a:solidFill>
                  <a:srgbClr val="595959"/>
                </a:solidFill>
              </a:rPr>
              <a:t>28 s (35 s)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cs-CZ" altLang="cs-CZ" sz="2400" b="1" dirty="0" smtClean="0">
                <a:solidFill>
                  <a:srgbClr val="595959"/>
                </a:solidFill>
              </a:rPr>
              <a:t>Využití</a:t>
            </a:r>
            <a:r>
              <a:rPr lang="cs-CZ" altLang="cs-CZ" sz="2400" b="1" dirty="0">
                <a:solidFill>
                  <a:srgbClr val="595959"/>
                </a:solidFill>
              </a:rPr>
              <a:t>:</a:t>
            </a:r>
            <a:r>
              <a:rPr lang="cs-CZ" altLang="cs-CZ" sz="2400" dirty="0">
                <a:solidFill>
                  <a:srgbClr val="595959"/>
                </a:solidFill>
              </a:rPr>
              <a:t> zpracování dat, </a:t>
            </a:r>
            <a:r>
              <a:rPr lang="cs-CZ" altLang="cs-CZ" sz="2400" dirty="0" smtClean="0">
                <a:solidFill>
                  <a:srgbClr val="595959"/>
                </a:solidFill>
              </a:rPr>
              <a:t>server,</a:t>
            </a:r>
            <a:endParaRPr lang="cs-CZ" altLang="cs-CZ" sz="2400" dirty="0">
              <a:solidFill>
                <a:srgbClr val="595959"/>
              </a:solidFill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cs-CZ" altLang="cs-CZ" sz="2400" dirty="0">
                <a:solidFill>
                  <a:srgbClr val="595959"/>
                </a:solidFill>
              </a:rPr>
              <a:t>multimediální aplikace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endParaRPr lang="cs-CZ" altLang="cs-CZ" sz="2400" dirty="0">
              <a:solidFill>
                <a:srgbClr val="595959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213" y="4319588"/>
            <a:ext cx="3425825" cy="228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1150" y="593725"/>
            <a:ext cx="8520113" cy="7635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cs-CZ" altLang="cs-CZ" sz="3000"/>
              <a:t>RASPBEERY PI 2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11150" y="1536700"/>
            <a:ext cx="8520113" cy="4554538"/>
          </a:xfrm>
          <a:ln/>
        </p:spPr>
        <p:txBody>
          <a:bodyPr lIns="91440" tIns="91440" rIns="91440" bIns="91440"/>
          <a:lstStyle/>
          <a:p>
            <a:pPr marL="0" indent="0">
              <a:lnSpc>
                <a:spcPct val="100000"/>
              </a:lnSpc>
              <a:spcBef>
                <a:spcPct val="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cs-CZ" altLang="cs-CZ" sz="2400" b="1" dirty="0">
                <a:solidFill>
                  <a:srgbClr val="595959"/>
                </a:solidFill>
              </a:rPr>
              <a:t>OS:</a:t>
            </a:r>
            <a:r>
              <a:rPr lang="cs-CZ" altLang="cs-CZ" sz="2400" dirty="0">
                <a:solidFill>
                  <a:srgbClr val="595959"/>
                </a:solidFill>
              </a:rPr>
              <a:t> RASPBIAN	</a:t>
            </a:r>
            <a:r>
              <a:rPr lang="cs-CZ" altLang="cs-CZ" sz="2400" b="1" dirty="0">
                <a:solidFill>
                  <a:srgbClr val="595959"/>
                </a:solidFill>
              </a:rPr>
              <a:t>Jádro:</a:t>
            </a:r>
            <a:r>
              <a:rPr lang="cs-CZ" altLang="cs-CZ" sz="2400" dirty="0">
                <a:solidFill>
                  <a:srgbClr val="595959"/>
                </a:solidFill>
              </a:rPr>
              <a:t> 4.1.19-v7+ SMP armv7l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cs-CZ" altLang="cs-CZ" sz="2400" b="1" dirty="0">
                <a:solidFill>
                  <a:srgbClr val="595959"/>
                </a:solidFill>
              </a:rPr>
              <a:t>CPU:</a:t>
            </a:r>
            <a:r>
              <a:rPr lang="cs-CZ" altLang="cs-CZ" sz="2400" dirty="0">
                <a:solidFill>
                  <a:srgbClr val="595959"/>
                </a:solidFill>
              </a:rPr>
              <a:t> BCM 2836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cs-CZ" altLang="cs-CZ" sz="2400" b="1" dirty="0">
                <a:solidFill>
                  <a:srgbClr val="595959"/>
                </a:solidFill>
              </a:rPr>
              <a:t>USB3.0:</a:t>
            </a:r>
            <a:r>
              <a:rPr lang="cs-CZ" altLang="cs-CZ" sz="2400" dirty="0">
                <a:solidFill>
                  <a:srgbClr val="595959"/>
                </a:solidFill>
              </a:rPr>
              <a:t> NE		</a:t>
            </a:r>
            <a:r>
              <a:rPr lang="cs-CZ" altLang="cs-CZ" sz="2400" b="1" dirty="0">
                <a:solidFill>
                  <a:srgbClr val="595959"/>
                </a:solidFill>
              </a:rPr>
              <a:t>SATA:</a:t>
            </a:r>
            <a:r>
              <a:rPr lang="cs-CZ" altLang="cs-CZ" sz="2400" dirty="0">
                <a:solidFill>
                  <a:srgbClr val="595959"/>
                </a:solidFill>
              </a:rPr>
              <a:t> NE	</a:t>
            </a:r>
            <a:r>
              <a:rPr lang="cs-CZ" altLang="cs-CZ" sz="2400" b="1" dirty="0" err="1">
                <a:solidFill>
                  <a:srgbClr val="595959"/>
                </a:solidFill>
              </a:rPr>
              <a:t>WiFi</a:t>
            </a:r>
            <a:r>
              <a:rPr lang="cs-CZ" altLang="cs-CZ" sz="2400" b="1" dirty="0">
                <a:solidFill>
                  <a:srgbClr val="595959"/>
                </a:solidFill>
              </a:rPr>
              <a:t>:</a:t>
            </a:r>
            <a:r>
              <a:rPr lang="cs-CZ" altLang="cs-CZ" sz="2400" dirty="0">
                <a:solidFill>
                  <a:srgbClr val="595959"/>
                </a:solidFill>
              </a:rPr>
              <a:t> NE		</a:t>
            </a:r>
            <a:r>
              <a:rPr lang="cs-CZ" altLang="cs-CZ" sz="2400" b="1" dirty="0" err="1">
                <a:solidFill>
                  <a:srgbClr val="595959"/>
                </a:solidFill>
              </a:rPr>
              <a:t>Gbit</a:t>
            </a:r>
            <a:r>
              <a:rPr lang="cs-CZ" altLang="cs-CZ" sz="2400" b="1" dirty="0">
                <a:solidFill>
                  <a:srgbClr val="595959"/>
                </a:solidFill>
              </a:rPr>
              <a:t> LAN:</a:t>
            </a:r>
            <a:r>
              <a:rPr lang="cs-CZ" altLang="cs-CZ" sz="2400" dirty="0">
                <a:solidFill>
                  <a:srgbClr val="595959"/>
                </a:solidFill>
              </a:rPr>
              <a:t> NE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endParaRPr lang="cs-CZ" altLang="cs-CZ" sz="2400" dirty="0">
              <a:solidFill>
                <a:srgbClr val="595959"/>
              </a:solidFill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cs-CZ" altLang="cs-CZ" sz="2400" b="1" dirty="0">
                <a:solidFill>
                  <a:srgbClr val="595959"/>
                </a:solidFill>
              </a:rPr>
              <a:t>Výhody:</a:t>
            </a:r>
            <a:r>
              <a:rPr lang="cs-CZ" altLang="cs-CZ" sz="2400" dirty="0">
                <a:solidFill>
                  <a:srgbClr val="595959"/>
                </a:solidFill>
              </a:rPr>
              <a:t> výborná podpora komunity, široká kompatibilita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cs-CZ" altLang="cs-CZ" sz="2400" b="1" dirty="0">
                <a:solidFill>
                  <a:srgbClr val="595959"/>
                </a:solidFill>
              </a:rPr>
              <a:t>Nevýhody:</a:t>
            </a:r>
            <a:r>
              <a:rPr lang="cs-CZ" altLang="cs-CZ" sz="2400" dirty="0">
                <a:solidFill>
                  <a:srgbClr val="595959"/>
                </a:solidFill>
              </a:rPr>
              <a:t> pomalá LAN, málo RAM, špatný </a:t>
            </a:r>
            <a:r>
              <a:rPr lang="cs-CZ" altLang="cs-CZ" sz="2400" dirty="0" err="1">
                <a:solidFill>
                  <a:srgbClr val="595959"/>
                </a:solidFill>
              </a:rPr>
              <a:t>power</a:t>
            </a:r>
            <a:r>
              <a:rPr lang="cs-CZ" altLang="cs-CZ" sz="2400" dirty="0">
                <a:solidFill>
                  <a:srgbClr val="595959"/>
                </a:solidFill>
              </a:rPr>
              <a:t> management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cs-CZ" altLang="cs-CZ" sz="2400" b="1" dirty="0" err="1" smtClean="0">
                <a:solidFill>
                  <a:srgbClr val="595959"/>
                </a:solidFill>
              </a:rPr>
              <a:t>Reboot</a:t>
            </a:r>
            <a:r>
              <a:rPr lang="cs-CZ" altLang="cs-CZ" sz="2400" b="1" dirty="0" smtClean="0">
                <a:solidFill>
                  <a:srgbClr val="595959"/>
                </a:solidFill>
              </a:rPr>
              <a:t>: </a:t>
            </a:r>
            <a:r>
              <a:rPr lang="cs-CZ" altLang="cs-CZ" sz="2400" dirty="0" smtClean="0">
                <a:solidFill>
                  <a:srgbClr val="595959"/>
                </a:solidFill>
              </a:rPr>
              <a:t>13 s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cs-CZ" altLang="cs-CZ" sz="2400" b="1" dirty="0" smtClean="0">
                <a:solidFill>
                  <a:srgbClr val="595959"/>
                </a:solidFill>
              </a:rPr>
              <a:t>Využití</a:t>
            </a:r>
            <a:r>
              <a:rPr lang="cs-CZ" altLang="cs-CZ" sz="2400" b="1" dirty="0">
                <a:solidFill>
                  <a:srgbClr val="595959"/>
                </a:solidFill>
              </a:rPr>
              <a:t>:</a:t>
            </a:r>
            <a:r>
              <a:rPr lang="cs-CZ" altLang="cs-CZ" sz="2400" dirty="0">
                <a:solidFill>
                  <a:srgbClr val="595959"/>
                </a:solidFill>
              </a:rPr>
              <a:t> výukové účely,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cs-CZ" altLang="cs-CZ" sz="2400" dirty="0">
                <a:solidFill>
                  <a:srgbClr val="595959"/>
                </a:solidFill>
              </a:rPr>
              <a:t>zobrazení video </a:t>
            </a:r>
            <a:r>
              <a:rPr lang="cs-CZ" altLang="cs-CZ" sz="2400" dirty="0" err="1">
                <a:solidFill>
                  <a:srgbClr val="595959"/>
                </a:solidFill>
              </a:rPr>
              <a:t>streamu</a:t>
            </a:r>
            <a:endParaRPr lang="cs-CZ" altLang="cs-CZ" sz="2400" dirty="0">
              <a:solidFill>
                <a:srgbClr val="595959"/>
              </a:solidFill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endParaRPr lang="cs-CZ" altLang="cs-CZ" sz="2400" dirty="0">
              <a:solidFill>
                <a:srgbClr val="595959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11150" y="593725"/>
            <a:ext cx="8520113" cy="7635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cs-CZ" altLang="cs-CZ" sz="3000"/>
              <a:t>RASPBEERY PI 3</a:t>
            </a: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11150" y="1536700"/>
            <a:ext cx="8520113" cy="4554538"/>
          </a:xfrm>
          <a:ln/>
        </p:spPr>
        <p:txBody>
          <a:bodyPr lIns="91440" tIns="91440" rIns="91440" bIns="91440"/>
          <a:lstStyle/>
          <a:p>
            <a:pPr marL="0" indent="0">
              <a:lnSpc>
                <a:spcPct val="100000"/>
              </a:lnSpc>
              <a:spcBef>
                <a:spcPct val="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cs-CZ" altLang="cs-CZ" sz="2400" b="1" dirty="0">
                <a:solidFill>
                  <a:srgbClr val="595959"/>
                </a:solidFill>
              </a:rPr>
              <a:t>OS:</a:t>
            </a:r>
            <a:r>
              <a:rPr lang="cs-CZ" altLang="cs-CZ" sz="2400" dirty="0">
                <a:solidFill>
                  <a:srgbClr val="595959"/>
                </a:solidFill>
              </a:rPr>
              <a:t> RASPBIAN	</a:t>
            </a:r>
            <a:r>
              <a:rPr lang="cs-CZ" altLang="cs-CZ" sz="2400" b="1" dirty="0">
                <a:solidFill>
                  <a:srgbClr val="595959"/>
                </a:solidFill>
              </a:rPr>
              <a:t>Jádro:</a:t>
            </a:r>
            <a:r>
              <a:rPr lang="cs-CZ" altLang="cs-CZ" sz="2400" dirty="0">
                <a:solidFill>
                  <a:srgbClr val="595959"/>
                </a:solidFill>
              </a:rPr>
              <a:t> 4.1.19-v7+ SMP armv7l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cs-CZ" altLang="cs-CZ" sz="2400" b="1" dirty="0">
                <a:solidFill>
                  <a:srgbClr val="595959"/>
                </a:solidFill>
              </a:rPr>
              <a:t>CPU:</a:t>
            </a:r>
            <a:r>
              <a:rPr lang="cs-CZ" altLang="cs-CZ" sz="2400" dirty="0">
                <a:solidFill>
                  <a:srgbClr val="595959"/>
                </a:solidFill>
              </a:rPr>
              <a:t> BCM 2837 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cs-CZ" altLang="cs-CZ" sz="2400" b="1" dirty="0">
                <a:solidFill>
                  <a:srgbClr val="595959"/>
                </a:solidFill>
              </a:rPr>
              <a:t>USB3.0:</a:t>
            </a:r>
            <a:r>
              <a:rPr lang="cs-CZ" altLang="cs-CZ" sz="2400" dirty="0">
                <a:solidFill>
                  <a:srgbClr val="595959"/>
                </a:solidFill>
              </a:rPr>
              <a:t> NE		</a:t>
            </a:r>
            <a:r>
              <a:rPr lang="cs-CZ" altLang="cs-CZ" sz="2400" b="1" dirty="0">
                <a:solidFill>
                  <a:srgbClr val="595959"/>
                </a:solidFill>
              </a:rPr>
              <a:t>SATA:</a:t>
            </a:r>
            <a:r>
              <a:rPr lang="cs-CZ" altLang="cs-CZ" sz="2400" dirty="0">
                <a:solidFill>
                  <a:srgbClr val="595959"/>
                </a:solidFill>
              </a:rPr>
              <a:t> NE	</a:t>
            </a:r>
            <a:r>
              <a:rPr lang="cs-CZ" altLang="cs-CZ" sz="2400" b="1" dirty="0" err="1">
                <a:solidFill>
                  <a:srgbClr val="595959"/>
                </a:solidFill>
              </a:rPr>
              <a:t>WiFi</a:t>
            </a:r>
            <a:r>
              <a:rPr lang="cs-CZ" altLang="cs-CZ" sz="2400" b="1" dirty="0">
                <a:solidFill>
                  <a:srgbClr val="595959"/>
                </a:solidFill>
              </a:rPr>
              <a:t>:</a:t>
            </a:r>
            <a:r>
              <a:rPr lang="cs-CZ" altLang="cs-CZ" sz="2400" dirty="0">
                <a:solidFill>
                  <a:srgbClr val="595959"/>
                </a:solidFill>
              </a:rPr>
              <a:t> ANO	</a:t>
            </a:r>
            <a:r>
              <a:rPr lang="cs-CZ" altLang="cs-CZ" sz="2400" b="1" dirty="0" err="1">
                <a:solidFill>
                  <a:srgbClr val="595959"/>
                </a:solidFill>
              </a:rPr>
              <a:t>Gbit</a:t>
            </a:r>
            <a:r>
              <a:rPr lang="cs-CZ" altLang="cs-CZ" sz="2400" b="1" dirty="0">
                <a:solidFill>
                  <a:srgbClr val="595959"/>
                </a:solidFill>
              </a:rPr>
              <a:t> LAN:</a:t>
            </a:r>
            <a:r>
              <a:rPr lang="cs-CZ" altLang="cs-CZ" sz="2400" dirty="0">
                <a:solidFill>
                  <a:srgbClr val="595959"/>
                </a:solidFill>
              </a:rPr>
              <a:t> NE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endParaRPr lang="cs-CZ" altLang="cs-CZ" sz="2400" dirty="0">
              <a:solidFill>
                <a:srgbClr val="595959"/>
              </a:solidFill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cs-CZ" altLang="cs-CZ" sz="2400" b="1" dirty="0">
                <a:solidFill>
                  <a:srgbClr val="595959"/>
                </a:solidFill>
              </a:rPr>
              <a:t>Výhody:</a:t>
            </a:r>
            <a:r>
              <a:rPr lang="cs-CZ" altLang="cs-CZ" sz="2400" dirty="0">
                <a:solidFill>
                  <a:srgbClr val="595959"/>
                </a:solidFill>
              </a:rPr>
              <a:t> výborná podpora komunity, široká kompatibilita, podpora GPU akcelerace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cs-CZ" altLang="cs-CZ" sz="2400" b="1" dirty="0">
                <a:solidFill>
                  <a:srgbClr val="595959"/>
                </a:solidFill>
              </a:rPr>
              <a:t>Nevýhody:</a:t>
            </a:r>
            <a:r>
              <a:rPr lang="cs-CZ" altLang="cs-CZ" sz="2400" dirty="0">
                <a:solidFill>
                  <a:srgbClr val="595959"/>
                </a:solidFill>
              </a:rPr>
              <a:t> pomalá LAN, málo RAM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cs-CZ" altLang="cs-CZ" sz="2400" b="1" dirty="0" err="1" smtClean="0">
                <a:solidFill>
                  <a:srgbClr val="595959"/>
                </a:solidFill>
              </a:rPr>
              <a:t>Reboot</a:t>
            </a:r>
            <a:r>
              <a:rPr lang="cs-CZ" altLang="cs-CZ" sz="2400" b="1" dirty="0" smtClean="0">
                <a:solidFill>
                  <a:srgbClr val="595959"/>
                </a:solidFill>
              </a:rPr>
              <a:t>: </a:t>
            </a:r>
            <a:r>
              <a:rPr lang="cs-CZ" altLang="cs-CZ" sz="2400" dirty="0" smtClean="0">
                <a:solidFill>
                  <a:srgbClr val="595959"/>
                </a:solidFill>
              </a:rPr>
              <a:t>17 s</a:t>
            </a:r>
            <a:endParaRPr lang="cs-CZ" altLang="cs-CZ" sz="2400" b="1" dirty="0" smtClean="0">
              <a:solidFill>
                <a:srgbClr val="595959"/>
              </a:solidFill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cs-CZ" altLang="cs-CZ" sz="2400" b="1" dirty="0" smtClean="0">
                <a:solidFill>
                  <a:srgbClr val="595959"/>
                </a:solidFill>
              </a:rPr>
              <a:t>Využití</a:t>
            </a:r>
            <a:r>
              <a:rPr lang="cs-CZ" altLang="cs-CZ" sz="2400" b="1" dirty="0">
                <a:solidFill>
                  <a:srgbClr val="595959"/>
                </a:solidFill>
              </a:rPr>
              <a:t>:</a:t>
            </a:r>
            <a:r>
              <a:rPr lang="cs-CZ" altLang="cs-CZ" sz="2400" dirty="0">
                <a:solidFill>
                  <a:srgbClr val="595959"/>
                </a:solidFill>
              </a:rPr>
              <a:t> multimediální centrum,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cs-CZ" altLang="cs-CZ" sz="2400" dirty="0">
                <a:solidFill>
                  <a:srgbClr val="595959"/>
                </a:solidFill>
              </a:rPr>
              <a:t>kiosky, jednoduché aplikace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endParaRPr lang="cs-CZ" altLang="cs-CZ" sz="2400" dirty="0">
              <a:solidFill>
                <a:srgbClr val="595959"/>
              </a:solidFill>
            </a:endParaRPr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427538"/>
            <a:ext cx="3284538" cy="215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11150" y="593725"/>
            <a:ext cx="8520113" cy="7635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cs-CZ" altLang="cs-CZ" sz="3000"/>
              <a:t>Jak na to.. výběr zařízení 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11150" y="1536700"/>
            <a:ext cx="8520113" cy="4059238"/>
          </a:xfrm>
          <a:ln/>
        </p:spPr>
        <p:txBody>
          <a:bodyPr lIns="91440" tIns="91440" rIns="91440" bIns="91440"/>
          <a:lstStyle/>
          <a:p>
            <a:pPr marL="457200" indent="-227013">
              <a:lnSpc>
                <a:spcPct val="100000"/>
              </a:lnSpc>
              <a:spcBef>
                <a:spcPct val="0"/>
              </a:spcBef>
              <a:spcAft>
                <a:spcPts val="1600"/>
              </a:spcAft>
              <a:buClr>
                <a:srgbClr val="595959"/>
              </a:buClr>
              <a:buFont typeface="Wingdings" panose="05000000000000000000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cs-CZ" altLang="cs-CZ" sz="2400" dirty="0" smtClean="0">
                <a:solidFill>
                  <a:srgbClr val="595959"/>
                </a:solidFill>
              </a:rPr>
              <a:t> Architektura </a:t>
            </a:r>
            <a:r>
              <a:rPr lang="cs-CZ" altLang="cs-CZ" sz="2400" dirty="0">
                <a:solidFill>
                  <a:srgbClr val="595959"/>
                </a:solidFill>
              </a:rPr>
              <a:t>ARM</a:t>
            </a:r>
          </a:p>
          <a:p>
            <a:pPr marL="457200" indent="-227013">
              <a:lnSpc>
                <a:spcPct val="100000"/>
              </a:lnSpc>
              <a:spcBef>
                <a:spcPct val="0"/>
              </a:spcBef>
              <a:spcAft>
                <a:spcPts val="1600"/>
              </a:spcAft>
              <a:buClr>
                <a:srgbClr val="595959"/>
              </a:buClr>
              <a:buFont typeface="Wingdings" panose="05000000000000000000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cs-CZ" altLang="cs-CZ" sz="2400" dirty="0" smtClean="0">
                <a:solidFill>
                  <a:srgbClr val="595959"/>
                </a:solidFill>
              </a:rPr>
              <a:t> Dostatečný </a:t>
            </a:r>
            <a:r>
              <a:rPr lang="cs-CZ" altLang="cs-CZ" sz="2400" dirty="0">
                <a:solidFill>
                  <a:srgbClr val="595959"/>
                </a:solidFill>
              </a:rPr>
              <a:t>výkon</a:t>
            </a:r>
          </a:p>
          <a:p>
            <a:pPr marL="457200" indent="-227013">
              <a:lnSpc>
                <a:spcPct val="100000"/>
              </a:lnSpc>
              <a:spcBef>
                <a:spcPct val="0"/>
              </a:spcBef>
              <a:spcAft>
                <a:spcPts val="1600"/>
              </a:spcAft>
              <a:buClr>
                <a:srgbClr val="595959"/>
              </a:buClr>
              <a:buFont typeface="Wingdings" panose="05000000000000000000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cs-CZ" altLang="cs-CZ" sz="2400" dirty="0" smtClean="0">
                <a:solidFill>
                  <a:srgbClr val="595959"/>
                </a:solidFill>
              </a:rPr>
              <a:t> 4 </a:t>
            </a:r>
            <a:r>
              <a:rPr lang="cs-CZ" altLang="cs-CZ" sz="2400" dirty="0">
                <a:solidFill>
                  <a:srgbClr val="595959"/>
                </a:solidFill>
              </a:rPr>
              <a:t>x CPU</a:t>
            </a:r>
          </a:p>
          <a:p>
            <a:pPr marL="457200" indent="-227013">
              <a:lnSpc>
                <a:spcPct val="100000"/>
              </a:lnSpc>
              <a:spcBef>
                <a:spcPct val="0"/>
              </a:spcBef>
              <a:spcAft>
                <a:spcPts val="1600"/>
              </a:spcAft>
              <a:buClr>
                <a:srgbClr val="595959"/>
              </a:buClr>
              <a:buFont typeface="Wingdings" panose="05000000000000000000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cs-CZ" altLang="cs-CZ" sz="2400" dirty="0" smtClean="0">
                <a:solidFill>
                  <a:srgbClr val="595959"/>
                </a:solidFill>
              </a:rPr>
              <a:t> 2GB RAM</a:t>
            </a:r>
            <a:endParaRPr lang="cs-CZ" altLang="cs-CZ" sz="2400" dirty="0">
              <a:solidFill>
                <a:srgbClr val="595959"/>
              </a:solidFill>
            </a:endParaRPr>
          </a:p>
          <a:p>
            <a:pPr marL="457200" indent="-227013">
              <a:lnSpc>
                <a:spcPct val="100000"/>
              </a:lnSpc>
              <a:spcBef>
                <a:spcPct val="0"/>
              </a:spcBef>
              <a:spcAft>
                <a:spcPts val="1600"/>
              </a:spcAft>
              <a:buClr>
                <a:srgbClr val="595959"/>
              </a:buClr>
              <a:buFont typeface="Wingdings" panose="05000000000000000000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cs-CZ" altLang="cs-CZ" sz="2400" dirty="0" smtClean="0">
                <a:solidFill>
                  <a:srgbClr val="595959"/>
                </a:solidFill>
              </a:rPr>
              <a:t> SATA </a:t>
            </a:r>
            <a:r>
              <a:rPr lang="cs-CZ" altLang="cs-CZ" sz="2400" dirty="0">
                <a:solidFill>
                  <a:srgbClr val="595959"/>
                </a:solidFill>
              </a:rPr>
              <a:t>/ USB 3.0</a:t>
            </a:r>
          </a:p>
          <a:p>
            <a:pPr marL="457200" indent="-227013">
              <a:lnSpc>
                <a:spcPct val="100000"/>
              </a:lnSpc>
              <a:spcBef>
                <a:spcPct val="0"/>
              </a:spcBef>
              <a:spcAft>
                <a:spcPts val="1600"/>
              </a:spcAft>
              <a:buClr>
                <a:srgbClr val="595959"/>
              </a:buClr>
              <a:buFont typeface="Wingdings" panose="05000000000000000000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cs-CZ" altLang="cs-CZ" sz="2400" dirty="0" smtClean="0">
                <a:solidFill>
                  <a:srgbClr val="595959"/>
                </a:solidFill>
              </a:rPr>
              <a:t> Gigabit </a:t>
            </a:r>
            <a:r>
              <a:rPr lang="cs-CZ" altLang="cs-CZ" sz="2400" dirty="0" err="1">
                <a:solidFill>
                  <a:srgbClr val="595959"/>
                </a:solidFill>
              </a:rPr>
              <a:t>Ethernet</a:t>
            </a:r>
            <a:endParaRPr lang="cs-CZ" altLang="cs-CZ" sz="2400" dirty="0">
              <a:solidFill>
                <a:srgbClr val="595959"/>
              </a:solidFill>
            </a:endParaRPr>
          </a:p>
          <a:p>
            <a:pPr marL="457200" indent="-227013">
              <a:lnSpc>
                <a:spcPct val="100000"/>
              </a:lnSpc>
              <a:spcBef>
                <a:spcPct val="0"/>
              </a:spcBef>
              <a:spcAft>
                <a:spcPts val="1600"/>
              </a:spcAft>
              <a:buClr>
                <a:srgbClr val="595959"/>
              </a:buClr>
              <a:buFont typeface="Wingdings" panose="05000000000000000000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cs-CZ" altLang="cs-CZ" sz="2400" dirty="0" smtClean="0">
                <a:solidFill>
                  <a:srgbClr val="595959"/>
                </a:solidFill>
              </a:rPr>
              <a:t> SBC </a:t>
            </a:r>
            <a:r>
              <a:rPr lang="cs-CZ" altLang="cs-CZ" sz="2400" dirty="0">
                <a:solidFill>
                  <a:srgbClr val="595959"/>
                </a:solidFill>
              </a:rPr>
              <a:t>- single </a:t>
            </a:r>
            <a:r>
              <a:rPr lang="cs-CZ" altLang="cs-CZ" sz="2400" dirty="0" err="1">
                <a:solidFill>
                  <a:srgbClr val="595959"/>
                </a:solidFill>
              </a:rPr>
              <a:t>board</a:t>
            </a:r>
            <a:r>
              <a:rPr lang="cs-CZ" altLang="cs-CZ" sz="2400" dirty="0">
                <a:solidFill>
                  <a:srgbClr val="595959"/>
                </a:solidFill>
              </a:rPr>
              <a:t> </a:t>
            </a:r>
            <a:r>
              <a:rPr lang="cs-CZ" altLang="cs-CZ" sz="2400" dirty="0" err="1">
                <a:solidFill>
                  <a:srgbClr val="595959"/>
                </a:solidFill>
              </a:rPr>
              <a:t>computer</a:t>
            </a:r>
            <a:endParaRPr lang="cs-CZ" altLang="cs-CZ" sz="2400" dirty="0">
              <a:solidFill>
                <a:srgbClr val="595959"/>
              </a:solidFill>
            </a:endParaRPr>
          </a:p>
          <a:p>
            <a:pPr marL="0" indent="230188">
              <a:lnSpc>
                <a:spcPct val="100000"/>
              </a:lnSpc>
              <a:spcBef>
                <a:spcPct val="0"/>
              </a:spcBef>
              <a:spcAft>
                <a:spcPts val="1600"/>
              </a:spcAft>
              <a:buClrTx/>
              <a:buSz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endParaRPr lang="cs-CZ" altLang="cs-CZ" sz="2400" dirty="0">
              <a:solidFill>
                <a:srgbClr val="595959"/>
              </a:solidFill>
            </a:endParaRP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336550" y="5595938"/>
            <a:ext cx="852011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 bIns="91440"/>
          <a:lstStyle>
            <a:lvl1pPr marL="457200" indent="-227013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>
              <a:lnSpc>
                <a:spcPct val="100000"/>
              </a:lnSpc>
              <a:spcAft>
                <a:spcPts val="1600"/>
              </a:spcAft>
              <a:buClr>
                <a:srgbClr val="595959"/>
              </a:buClr>
              <a:buFont typeface="Wingdings" panose="05000000000000000000" pitchFamily="2" charset="2"/>
              <a:buChar char=""/>
            </a:pPr>
            <a:r>
              <a:rPr lang="cs-CZ" altLang="cs-CZ">
                <a:solidFill>
                  <a:srgbClr val="595959"/>
                </a:solidFill>
                <a:cs typeface="Arial" panose="020B0604020202020204" pitchFamily="34" charset="0"/>
              </a:rPr>
              <a:t>https://en.wikipedia.org/wiki/Comparison_of_single-board_computers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11150" y="593725"/>
            <a:ext cx="8520113" cy="7635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cs-CZ" altLang="cs-CZ" sz="3000"/>
              <a:t>Závěry</a:t>
            </a:r>
            <a:br>
              <a:rPr lang="cs-CZ" altLang="cs-CZ" sz="3000"/>
            </a:br>
            <a:r>
              <a:rPr lang="cs-CZ" altLang="cs-CZ" sz="3000"/>
              <a:t>	</a:t>
            </a: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11150" y="1536700"/>
            <a:ext cx="8520113" cy="4459288"/>
          </a:xfrm>
          <a:ln/>
        </p:spPr>
        <p:txBody>
          <a:bodyPr lIns="91440" tIns="91440" rIns="91440" bIns="91440"/>
          <a:lstStyle/>
          <a:p>
            <a:pPr marL="457200" indent="-227013">
              <a:lnSpc>
                <a:spcPct val="100000"/>
              </a:lnSpc>
              <a:spcBef>
                <a:spcPct val="0"/>
              </a:spcBef>
              <a:spcAft>
                <a:spcPts val="1600"/>
              </a:spcAft>
              <a:buClr>
                <a:srgbClr val="595959"/>
              </a:buClr>
              <a:buFont typeface="Wingdings" panose="05000000000000000000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cs-CZ" altLang="cs-CZ" sz="2400" dirty="0" smtClean="0">
                <a:solidFill>
                  <a:srgbClr val="595959"/>
                </a:solidFill>
              </a:rPr>
              <a:t> Vybírat </a:t>
            </a:r>
            <a:r>
              <a:rPr lang="cs-CZ" altLang="cs-CZ" sz="2400" dirty="0">
                <a:solidFill>
                  <a:srgbClr val="595959"/>
                </a:solidFill>
              </a:rPr>
              <a:t>rozšířené modely</a:t>
            </a:r>
          </a:p>
          <a:p>
            <a:pPr marL="457200" indent="-227013">
              <a:lnSpc>
                <a:spcPct val="100000"/>
              </a:lnSpc>
              <a:spcBef>
                <a:spcPct val="0"/>
              </a:spcBef>
              <a:spcAft>
                <a:spcPts val="1600"/>
              </a:spcAft>
              <a:buClr>
                <a:srgbClr val="595959"/>
              </a:buClr>
              <a:buFont typeface="Wingdings" panose="05000000000000000000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cs-CZ" altLang="cs-CZ" sz="2400" dirty="0" smtClean="0">
                <a:solidFill>
                  <a:srgbClr val="595959"/>
                </a:solidFill>
              </a:rPr>
              <a:t> Vybírat </a:t>
            </a:r>
            <a:r>
              <a:rPr lang="cs-CZ" altLang="cs-CZ" sz="2400" dirty="0">
                <a:solidFill>
                  <a:srgbClr val="595959"/>
                </a:solidFill>
              </a:rPr>
              <a:t>modely s </a:t>
            </a:r>
            <a:r>
              <a:rPr lang="cs-CZ" altLang="cs-CZ" sz="2400" dirty="0" smtClean="0">
                <a:solidFill>
                  <a:srgbClr val="595959"/>
                </a:solidFill>
              </a:rPr>
              <a:t>aktivním vývojem</a:t>
            </a:r>
            <a:endParaRPr lang="cs-CZ" altLang="cs-CZ" sz="2400" dirty="0">
              <a:solidFill>
                <a:srgbClr val="595959"/>
              </a:solidFill>
            </a:endParaRPr>
          </a:p>
          <a:p>
            <a:pPr marL="457200" indent="-227013">
              <a:lnSpc>
                <a:spcPct val="100000"/>
              </a:lnSpc>
              <a:spcBef>
                <a:spcPct val="0"/>
              </a:spcBef>
              <a:spcAft>
                <a:spcPts val="1600"/>
              </a:spcAft>
              <a:buClr>
                <a:srgbClr val="595959"/>
              </a:buClr>
              <a:buFont typeface="Wingdings" panose="05000000000000000000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cs-CZ" altLang="cs-CZ" sz="2400" dirty="0" smtClean="0">
                <a:solidFill>
                  <a:srgbClr val="595959"/>
                </a:solidFill>
              </a:rPr>
              <a:t> Použít </a:t>
            </a:r>
            <a:r>
              <a:rPr lang="cs-CZ" altLang="cs-CZ" sz="2400" dirty="0">
                <a:solidFill>
                  <a:srgbClr val="595959"/>
                </a:solidFill>
              </a:rPr>
              <a:t>kvalitní napájecí zdroj</a:t>
            </a:r>
          </a:p>
          <a:p>
            <a:pPr marL="457200" indent="-227013">
              <a:lnSpc>
                <a:spcPct val="100000"/>
              </a:lnSpc>
              <a:spcBef>
                <a:spcPct val="0"/>
              </a:spcBef>
              <a:spcAft>
                <a:spcPts val="1600"/>
              </a:spcAft>
              <a:buClr>
                <a:srgbClr val="595959"/>
              </a:buClr>
              <a:buFont typeface="Wingdings" panose="05000000000000000000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cs-CZ" altLang="cs-CZ" sz="2400" dirty="0" smtClean="0">
                <a:solidFill>
                  <a:srgbClr val="595959"/>
                </a:solidFill>
              </a:rPr>
              <a:t> Používat </a:t>
            </a:r>
            <a:r>
              <a:rPr lang="cs-CZ" altLang="cs-CZ" sz="2400" dirty="0">
                <a:solidFill>
                  <a:srgbClr val="595959"/>
                </a:solidFill>
              </a:rPr>
              <a:t>rychlou SD kartu</a:t>
            </a:r>
          </a:p>
          <a:p>
            <a:pPr marL="457200" indent="-227013">
              <a:lnSpc>
                <a:spcPct val="100000"/>
              </a:lnSpc>
              <a:spcBef>
                <a:spcPct val="0"/>
              </a:spcBef>
              <a:spcAft>
                <a:spcPts val="1600"/>
              </a:spcAft>
              <a:buClr>
                <a:srgbClr val="595959"/>
              </a:buClr>
              <a:buFont typeface="Wingdings" panose="05000000000000000000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cs-CZ" altLang="cs-CZ" sz="2400" dirty="0" smtClean="0">
                <a:solidFill>
                  <a:srgbClr val="595959"/>
                </a:solidFill>
              </a:rPr>
              <a:t> Nepodcenit </a:t>
            </a:r>
            <a:r>
              <a:rPr lang="cs-CZ" altLang="cs-CZ" sz="2400" dirty="0">
                <a:solidFill>
                  <a:srgbClr val="595959"/>
                </a:solidFill>
              </a:rPr>
              <a:t>chlazení</a:t>
            </a:r>
          </a:p>
          <a:p>
            <a:pPr marL="457200" indent="-227013">
              <a:lnSpc>
                <a:spcPct val="100000"/>
              </a:lnSpc>
              <a:spcBef>
                <a:spcPct val="0"/>
              </a:spcBef>
              <a:spcAft>
                <a:spcPts val="1600"/>
              </a:spcAft>
              <a:buClr>
                <a:srgbClr val="595959"/>
              </a:buClr>
              <a:buFont typeface="Wingdings" panose="05000000000000000000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cs-CZ" altLang="cs-CZ" sz="2400" dirty="0" smtClean="0">
                <a:solidFill>
                  <a:srgbClr val="595959"/>
                </a:solidFill>
              </a:rPr>
              <a:t> HW </a:t>
            </a:r>
            <a:r>
              <a:rPr lang="cs-CZ" altLang="cs-CZ" sz="2400" dirty="0">
                <a:solidFill>
                  <a:srgbClr val="595959"/>
                </a:solidFill>
              </a:rPr>
              <a:t>parametry nejsou vypovídající o použitelnosti rozhoduje </a:t>
            </a:r>
            <a:r>
              <a:rPr lang="cs-CZ" altLang="cs-CZ" sz="2400" dirty="0" smtClean="0">
                <a:solidFill>
                  <a:srgbClr val="595959"/>
                </a:solidFill>
              </a:rPr>
              <a:t>SW</a:t>
            </a:r>
            <a:endParaRPr lang="cs-CZ" altLang="cs-CZ" sz="2400" dirty="0">
              <a:solidFill>
                <a:srgbClr val="595959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11150" y="593725"/>
            <a:ext cx="8520113" cy="7635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cs-CZ" altLang="cs-CZ" sz="3000"/>
              <a:t>A šlo by nakonec použít něco na ten server?</a:t>
            </a:r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11150" y="1536700"/>
            <a:ext cx="8520113" cy="4554538"/>
          </a:xfrm>
          <a:ln/>
        </p:spPr>
        <p:txBody>
          <a:bodyPr lIns="91440" tIns="91440" rIns="91440" bIns="91440"/>
          <a:lstStyle/>
          <a:p>
            <a:pPr marL="457200" indent="-227013">
              <a:lnSpc>
                <a:spcPct val="100000"/>
              </a:lnSpc>
              <a:spcBef>
                <a:spcPct val="0"/>
              </a:spcBef>
              <a:spcAft>
                <a:spcPts val="1600"/>
              </a:spcAft>
              <a:buClr>
                <a:srgbClr val="595959"/>
              </a:buClr>
              <a:buFont typeface="Wingdings" panose="05000000000000000000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cs-CZ" altLang="cs-CZ" sz="2400" dirty="0" smtClean="0">
                <a:solidFill>
                  <a:srgbClr val="595959"/>
                </a:solidFill>
              </a:rPr>
              <a:t> Ano</a:t>
            </a:r>
            <a:r>
              <a:rPr lang="cs-CZ" altLang="cs-CZ" sz="2400" dirty="0">
                <a:solidFill>
                  <a:srgbClr val="595959"/>
                </a:solidFill>
              </a:rPr>
              <a:t>, ale….?</a:t>
            </a:r>
          </a:p>
          <a:p>
            <a:pPr marL="457200" indent="-227013">
              <a:lnSpc>
                <a:spcPct val="100000"/>
              </a:lnSpc>
              <a:spcBef>
                <a:spcPct val="0"/>
              </a:spcBef>
              <a:spcAft>
                <a:spcPts val="1600"/>
              </a:spcAft>
              <a:buClr>
                <a:srgbClr val="595959"/>
              </a:buClr>
              <a:buFont typeface="Wingdings" panose="05000000000000000000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cs-CZ" altLang="cs-CZ" sz="2400" dirty="0" smtClean="0">
                <a:solidFill>
                  <a:srgbClr val="595959"/>
                </a:solidFill>
              </a:rPr>
              <a:t> Výkonovým </a:t>
            </a:r>
            <a:r>
              <a:rPr lang="cs-CZ" altLang="cs-CZ" sz="2400" dirty="0">
                <a:solidFill>
                  <a:srgbClr val="595959"/>
                </a:solidFill>
              </a:rPr>
              <a:t>vítězem se stává ODROID-XU4</a:t>
            </a:r>
          </a:p>
          <a:p>
            <a:pPr marL="457200" indent="-227013">
              <a:lnSpc>
                <a:spcPct val="100000"/>
              </a:lnSpc>
              <a:spcBef>
                <a:spcPct val="0"/>
              </a:spcBef>
              <a:spcAft>
                <a:spcPts val="1600"/>
              </a:spcAft>
              <a:buClr>
                <a:srgbClr val="595959"/>
              </a:buClr>
              <a:buFont typeface="Wingdings" panose="05000000000000000000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cs-CZ" altLang="cs-CZ" sz="2400" dirty="0" smtClean="0">
                <a:solidFill>
                  <a:srgbClr val="595959"/>
                </a:solidFill>
              </a:rPr>
              <a:t> Pokud </a:t>
            </a:r>
            <a:r>
              <a:rPr lang="cs-CZ" altLang="cs-CZ" sz="2400" dirty="0">
                <a:solidFill>
                  <a:srgbClr val="595959"/>
                </a:solidFill>
              </a:rPr>
              <a:t>po něm nebudeme chtít grafiku tak to </a:t>
            </a:r>
            <a:r>
              <a:rPr lang="cs-CZ" altLang="cs-CZ" sz="2400" dirty="0" err="1">
                <a:solidFill>
                  <a:srgbClr val="595959"/>
                </a:solidFill>
              </a:rPr>
              <a:t>upočítá</a:t>
            </a:r>
            <a:endParaRPr lang="cs-CZ" altLang="cs-CZ" sz="2400" dirty="0">
              <a:solidFill>
                <a:srgbClr val="595959"/>
              </a:solidFill>
            </a:endParaRPr>
          </a:p>
          <a:p>
            <a:pPr marL="457200" indent="-227013">
              <a:lnSpc>
                <a:spcPct val="100000"/>
              </a:lnSpc>
              <a:spcBef>
                <a:spcPct val="0"/>
              </a:spcBef>
              <a:spcAft>
                <a:spcPts val="1600"/>
              </a:spcAft>
              <a:buClr>
                <a:srgbClr val="595959"/>
              </a:buClr>
              <a:buFont typeface="Wingdings" panose="05000000000000000000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cs-CZ" altLang="cs-CZ" sz="2400" dirty="0" smtClean="0">
                <a:solidFill>
                  <a:srgbClr val="595959"/>
                </a:solidFill>
              </a:rPr>
              <a:t> Originální </a:t>
            </a:r>
            <a:r>
              <a:rPr lang="cs-CZ" altLang="cs-CZ" sz="2400" dirty="0">
                <a:solidFill>
                  <a:srgbClr val="595959"/>
                </a:solidFill>
              </a:rPr>
              <a:t>obraz je zastaralý</a:t>
            </a:r>
          </a:p>
          <a:p>
            <a:pPr marL="457200" indent="-227013">
              <a:lnSpc>
                <a:spcPct val="100000"/>
              </a:lnSpc>
              <a:spcBef>
                <a:spcPct val="0"/>
              </a:spcBef>
              <a:spcAft>
                <a:spcPts val="1600"/>
              </a:spcAft>
              <a:buClr>
                <a:srgbClr val="595959"/>
              </a:buClr>
              <a:buFont typeface="Wingdings" panose="05000000000000000000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cs-CZ" altLang="cs-CZ" sz="2400" dirty="0" smtClean="0">
                <a:solidFill>
                  <a:srgbClr val="595959"/>
                </a:solidFill>
              </a:rPr>
              <a:t> Musíme </a:t>
            </a:r>
            <a:r>
              <a:rPr lang="cs-CZ" altLang="cs-CZ" sz="2400" dirty="0">
                <a:solidFill>
                  <a:srgbClr val="595959"/>
                </a:solidFill>
              </a:rPr>
              <a:t>použít ARMBIAN a vše důkladně otestovat</a:t>
            </a:r>
          </a:p>
          <a:p>
            <a:pPr marL="457200" indent="-227013">
              <a:lnSpc>
                <a:spcPct val="100000"/>
              </a:lnSpc>
              <a:spcBef>
                <a:spcPct val="0"/>
              </a:spcBef>
              <a:spcAft>
                <a:spcPts val="1600"/>
              </a:spcAft>
              <a:buClr>
                <a:srgbClr val="595959"/>
              </a:buClr>
              <a:buFont typeface="Wingdings" panose="05000000000000000000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cs-CZ" altLang="cs-CZ" sz="2400" dirty="0" smtClean="0">
                <a:solidFill>
                  <a:srgbClr val="595959"/>
                </a:solidFill>
              </a:rPr>
              <a:t> Může </a:t>
            </a:r>
            <a:r>
              <a:rPr lang="cs-CZ" altLang="cs-CZ" sz="2400" dirty="0">
                <a:solidFill>
                  <a:srgbClr val="595959"/>
                </a:solidFill>
              </a:rPr>
              <a:t>být zdrojem problémů</a:t>
            </a:r>
          </a:p>
          <a:p>
            <a:pPr marL="457200" indent="-227013">
              <a:lnSpc>
                <a:spcPct val="100000"/>
              </a:lnSpc>
              <a:spcBef>
                <a:spcPct val="0"/>
              </a:spcBef>
              <a:spcAft>
                <a:spcPts val="1600"/>
              </a:spcAft>
              <a:buClr>
                <a:srgbClr val="595959"/>
              </a:buClr>
              <a:buFont typeface="Wingdings" panose="05000000000000000000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cs-CZ" altLang="cs-CZ" sz="2400" dirty="0" smtClean="0">
                <a:solidFill>
                  <a:srgbClr val="595959"/>
                </a:solidFill>
              </a:rPr>
              <a:t> Výrobci </a:t>
            </a:r>
            <a:r>
              <a:rPr lang="cs-CZ" altLang="cs-CZ" sz="2400" dirty="0">
                <a:solidFill>
                  <a:srgbClr val="595959"/>
                </a:solidFill>
              </a:rPr>
              <a:t>však už začínají ARMBIAN oficiálně podporovat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11150" y="992188"/>
            <a:ext cx="8520113" cy="27368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91440" rIns="91440" bIns="91440" numCol="1" anchor="b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cs-CZ" altLang="cs-CZ" sz="5200"/>
              <a:t>Motto </a:t>
            </a: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311150" y="3778250"/>
            <a:ext cx="8520113" cy="10572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91440" bIns="91440"/>
          <a:lstStyle/>
          <a:p>
            <a:pPr marL="0" indent="0" algn="ctr">
              <a:lnSpc>
                <a:spcPct val="100000"/>
              </a:lnSpc>
              <a:spcBef>
                <a:spcPct val="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cs-CZ" altLang="cs-CZ" sz="2800">
                <a:solidFill>
                  <a:srgbClr val="595959"/>
                </a:solidFill>
              </a:rPr>
              <a:t>Když můžete, dejte tam malinu 3. Pokud nemáte malinu 3 dejte tam jakoukoli malinu.</a:t>
            </a:r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5588" y="5367338"/>
            <a:ext cx="955675" cy="1208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11150" y="593725"/>
            <a:ext cx="8520113" cy="7635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cs-CZ" altLang="cs-CZ" sz="3000"/>
              <a:t>Zdroje</a:t>
            </a: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11150" y="1536700"/>
            <a:ext cx="8520113" cy="4554538"/>
          </a:xfrm>
          <a:ln/>
        </p:spPr>
        <p:txBody>
          <a:bodyPr lIns="91440" tIns="91440" rIns="91440" bIns="91440"/>
          <a:lstStyle/>
          <a:p>
            <a:pPr marL="457200" indent="-290513">
              <a:lnSpc>
                <a:spcPct val="100000"/>
              </a:lnSpc>
              <a:spcBef>
                <a:spcPct val="0"/>
              </a:spcBef>
              <a:spcAft>
                <a:spcPts val="1600"/>
              </a:spcAft>
              <a:buClr>
                <a:srgbClr val="595959"/>
              </a:buClr>
              <a:buFont typeface="Wingdings" panose="05000000000000000000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cs-CZ" altLang="cs-CZ" sz="1000" u="sng">
                <a:solidFill>
                  <a:srgbClr val="0097A7"/>
                </a:solidFill>
                <a:hlinkClick r:id="rId3"/>
              </a:rPr>
              <a:t>http://docs.cubieboard.org/tutorials/cc-a80/start</a:t>
            </a:r>
          </a:p>
          <a:p>
            <a:pPr marL="457200" indent="-290513">
              <a:lnSpc>
                <a:spcPct val="100000"/>
              </a:lnSpc>
              <a:spcBef>
                <a:spcPct val="0"/>
              </a:spcBef>
              <a:spcAft>
                <a:spcPts val="1600"/>
              </a:spcAft>
              <a:buClr>
                <a:srgbClr val="595959"/>
              </a:buClr>
              <a:buFont typeface="Wingdings" panose="05000000000000000000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cs-CZ" altLang="cs-CZ" sz="1000" u="sng">
                <a:solidFill>
                  <a:srgbClr val="0097A7"/>
                </a:solidFill>
                <a:hlinkClick r:id="rId4"/>
              </a:rPr>
              <a:t>https://en.wikipedia.org/wiki/Banana_Pi</a:t>
            </a:r>
          </a:p>
          <a:p>
            <a:pPr marL="457200" indent="-290513">
              <a:lnSpc>
                <a:spcPct val="100000"/>
              </a:lnSpc>
              <a:spcBef>
                <a:spcPct val="0"/>
              </a:spcBef>
              <a:spcAft>
                <a:spcPts val="1600"/>
              </a:spcAft>
              <a:buClr>
                <a:srgbClr val="595959"/>
              </a:buClr>
              <a:buFont typeface="Wingdings" panose="05000000000000000000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cs-CZ" altLang="cs-CZ" sz="1000" u="sng">
                <a:solidFill>
                  <a:srgbClr val="0097A7"/>
                </a:solidFill>
                <a:hlinkClick r:id="rId5"/>
              </a:rPr>
              <a:t>https://en.wikipedia.org/wiki/Raspberry_Pi</a:t>
            </a:r>
          </a:p>
          <a:p>
            <a:pPr marL="457200" indent="-290513">
              <a:lnSpc>
                <a:spcPct val="100000"/>
              </a:lnSpc>
              <a:spcBef>
                <a:spcPct val="0"/>
              </a:spcBef>
              <a:spcAft>
                <a:spcPts val="1600"/>
              </a:spcAft>
              <a:buClr>
                <a:srgbClr val="595959"/>
              </a:buClr>
              <a:buFont typeface="Wingdings" panose="05000000000000000000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cs-CZ" altLang="cs-CZ" sz="1000" u="sng">
                <a:solidFill>
                  <a:srgbClr val="0097A7"/>
                </a:solidFill>
                <a:hlinkClick r:id="rId6"/>
              </a:rPr>
              <a:t>http://hackerboards.com/pico-itx-sbc-runs-android-4-4-on-snapdragon-805/</a:t>
            </a:r>
          </a:p>
          <a:p>
            <a:pPr marL="457200" indent="-290513">
              <a:lnSpc>
                <a:spcPct val="100000"/>
              </a:lnSpc>
              <a:spcBef>
                <a:spcPct val="0"/>
              </a:spcBef>
              <a:spcAft>
                <a:spcPts val="1600"/>
              </a:spcAft>
              <a:buClr>
                <a:srgbClr val="595959"/>
              </a:buClr>
              <a:buFont typeface="Wingdings" panose="05000000000000000000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cs-CZ" altLang="cs-CZ" sz="1000" u="sng">
                <a:solidFill>
                  <a:srgbClr val="0097A7"/>
                </a:solidFill>
                <a:hlinkClick r:id="rId7"/>
              </a:rPr>
              <a:t>http://www.hardkernel.com/main/products/prdt_info.php?g_code=G143452239825</a:t>
            </a:r>
          </a:p>
          <a:p>
            <a:pPr marL="0" indent="166688">
              <a:lnSpc>
                <a:spcPct val="100000"/>
              </a:lnSpc>
              <a:spcBef>
                <a:spcPct val="0"/>
              </a:spcBef>
              <a:spcAft>
                <a:spcPts val="1600"/>
              </a:spcAft>
              <a:buClrTx/>
              <a:buSz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endParaRPr lang="cs-CZ" altLang="cs-CZ" sz="1000">
              <a:solidFill>
                <a:srgbClr val="595959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11150" y="593725"/>
            <a:ext cx="8520113" cy="7635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cs-CZ" altLang="cs-CZ" sz="3000"/>
              <a:t>Vybraná zařízení</a:t>
            </a:r>
          </a:p>
        </p:txBody>
      </p:sp>
      <p:graphicFrame>
        <p:nvGraphicFramePr>
          <p:cNvPr id="9218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3358148"/>
              </p:ext>
            </p:extLst>
          </p:nvPr>
        </p:nvGraphicFramePr>
        <p:xfrm>
          <a:off x="336550" y="2244725"/>
          <a:ext cx="8270875" cy="2688222"/>
        </p:xfrm>
        <a:graphic>
          <a:graphicData uri="http://schemas.openxmlformats.org/drawingml/2006/table">
            <a:tbl>
              <a:tblPr/>
              <a:tblGrid>
                <a:gridCol w="2579688">
                  <a:extLst>
                    <a:ext uri="{9D8B030D-6E8A-4147-A177-3AD203B41FA5}">
                      <a16:colId xmlns:a16="http://schemas.microsoft.com/office/drawing/2014/main" val="1978104474"/>
                    </a:ext>
                  </a:extLst>
                </a:gridCol>
                <a:gridCol w="2011362">
                  <a:extLst>
                    <a:ext uri="{9D8B030D-6E8A-4147-A177-3AD203B41FA5}">
                      <a16:colId xmlns:a16="http://schemas.microsoft.com/office/drawing/2014/main" val="2161030442"/>
                    </a:ext>
                  </a:extLst>
                </a:gridCol>
                <a:gridCol w="901700">
                  <a:extLst>
                    <a:ext uri="{9D8B030D-6E8A-4147-A177-3AD203B41FA5}">
                      <a16:colId xmlns:a16="http://schemas.microsoft.com/office/drawing/2014/main" val="3723797917"/>
                    </a:ext>
                  </a:extLst>
                </a:gridCol>
                <a:gridCol w="1046163">
                  <a:extLst>
                    <a:ext uri="{9D8B030D-6E8A-4147-A177-3AD203B41FA5}">
                      <a16:colId xmlns:a16="http://schemas.microsoft.com/office/drawing/2014/main" val="2074247198"/>
                    </a:ext>
                  </a:extLst>
                </a:gridCol>
                <a:gridCol w="814387">
                  <a:extLst>
                    <a:ext uri="{9D8B030D-6E8A-4147-A177-3AD203B41FA5}">
                      <a16:colId xmlns:a16="http://schemas.microsoft.com/office/drawing/2014/main" val="2520876511"/>
                    </a:ext>
                  </a:extLst>
                </a:gridCol>
                <a:gridCol w="917575">
                  <a:extLst>
                    <a:ext uri="{9D8B030D-6E8A-4147-A177-3AD203B41FA5}">
                      <a16:colId xmlns:a16="http://schemas.microsoft.com/office/drawing/2014/main" val="2195304341"/>
                    </a:ext>
                  </a:extLst>
                </a:gridCol>
              </a:tblGrid>
              <a:tr h="336550"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</a:pPr>
                      <a:r>
                        <a:rPr kumimoji="0" lang="cs-CZ" alt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Zařízení</a:t>
                      </a:r>
                    </a:p>
                  </a:txBody>
                  <a:tcPr marL="25200" marR="25200" marT="25200" marB="25200" anchor="ctr" horzOverflow="overflow">
                    <a:lnL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CPU</a:t>
                      </a:r>
                    </a:p>
                  </a:txBody>
                  <a:tcPr marL="25200" marR="25200" marT="25200" marB="25200" anchor="ctr" horzOverflow="overflow">
                    <a:lnL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Core's</a:t>
                      </a:r>
                    </a:p>
                  </a:txBody>
                  <a:tcPr marL="25200" marR="25200" marT="25200" marB="25200" anchor="ctr" horzOverflow="overflow">
                    <a:lnL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FREq</a:t>
                      </a:r>
                    </a:p>
                  </a:txBody>
                  <a:tcPr marL="25200" marR="25200" marT="25200" marB="25200" anchor="ctr" horzOverflow="overflow">
                    <a:lnL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RAM</a:t>
                      </a:r>
                    </a:p>
                  </a:txBody>
                  <a:tcPr marL="25200" marR="25200" marT="25200" marB="25200" anchor="ctr" horzOverflow="overflow">
                    <a:lnL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Cena</a:t>
                      </a:r>
                    </a:p>
                  </a:txBody>
                  <a:tcPr marL="25200" marR="25200" marT="25200" marB="25200" anchor="ctr" horzOverflow="overflow">
                    <a:lnL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6437560"/>
                  </a:ext>
                </a:extLst>
              </a:tr>
              <a:tr h="336550"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IFC6540</a:t>
                      </a:r>
                    </a:p>
                  </a:txBody>
                  <a:tcPr marL="25200" marR="25200" marT="25200" marB="25200" anchor="ctr" horzOverflow="overflow">
                    <a:lnL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</a:pPr>
                      <a:r>
                        <a:rPr kumimoji="0" lang="cs-CZ" altLang="cs-CZ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Krait</a:t>
                      </a:r>
                      <a:r>
                        <a:rPr kumimoji="0" lang="cs-CZ" alt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450 CPU</a:t>
                      </a:r>
                    </a:p>
                  </a:txBody>
                  <a:tcPr marL="25200" marR="25200" marT="25200" marB="25200" anchor="ctr" horzOverflow="overflow">
                    <a:lnL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25200" marR="25200" marT="25200" marB="25200" anchor="ctr" horzOverflow="overflow">
                    <a:lnL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 GHz</a:t>
                      </a:r>
                    </a:p>
                  </a:txBody>
                  <a:tcPr marL="25200" marR="25200" marT="25200" marB="25200" anchor="ctr" horzOverflow="overflow">
                    <a:lnL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GB</a:t>
                      </a:r>
                    </a:p>
                  </a:txBody>
                  <a:tcPr marL="25200" marR="25200" marT="25200" marB="25200" anchor="ctr" horzOverflow="overflow">
                    <a:lnL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6773,-</a:t>
                      </a:r>
                    </a:p>
                  </a:txBody>
                  <a:tcPr marL="25200" marR="25200" marT="25200" marB="25200" anchor="ctr" horzOverflow="overflow">
                    <a:lnL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9244197"/>
                  </a:ext>
                </a:extLst>
              </a:tr>
              <a:tr h="336550"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</a:pPr>
                      <a:r>
                        <a:rPr kumimoji="0" lang="cs-CZ" altLang="cs-CZ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Banana</a:t>
                      </a:r>
                      <a:r>
                        <a:rPr kumimoji="0" lang="cs-CZ" alt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cs-CZ" altLang="cs-CZ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</a:t>
                      </a:r>
                      <a:r>
                        <a:rPr kumimoji="0" lang="cs-CZ" alt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M2</a:t>
                      </a:r>
                    </a:p>
                  </a:txBody>
                  <a:tcPr marL="25200" marR="25200" marT="25200" marB="25200" anchor="ctr" horzOverflow="overflow">
                    <a:lnL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</a:pPr>
                      <a:r>
                        <a:rPr kumimoji="0" lang="cs-CZ" alt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ARM Cortex-A7</a:t>
                      </a:r>
                    </a:p>
                  </a:txBody>
                  <a:tcPr marL="25200" marR="25200" marT="25200" marB="25200" anchor="ctr" horzOverflow="overflow">
                    <a:lnL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25200" marR="25200" marT="25200" marB="25200" anchor="ctr" horzOverflow="overflow">
                    <a:lnL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GHz</a:t>
                      </a:r>
                    </a:p>
                  </a:txBody>
                  <a:tcPr marL="25200" marR="25200" marT="25200" marB="25200" anchor="ctr" horzOverflow="overflow">
                    <a:lnL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GB</a:t>
                      </a:r>
                    </a:p>
                  </a:txBody>
                  <a:tcPr marL="25200" marR="25200" marT="25200" marB="25200" anchor="ctr" horzOverflow="overflow">
                    <a:lnL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1350,-</a:t>
                      </a:r>
                    </a:p>
                  </a:txBody>
                  <a:tcPr marL="25200" marR="25200" marT="25200" marB="25200" anchor="ctr" horzOverflow="overflow">
                    <a:lnL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0287046"/>
                  </a:ext>
                </a:extLst>
              </a:tr>
              <a:tr h="336550"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Odroid-XU4</a:t>
                      </a:r>
                    </a:p>
                  </a:txBody>
                  <a:tcPr marL="25200" marR="25200" marT="25200" marB="25200" anchor="ctr" horzOverflow="overflow">
                    <a:lnL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</a:pPr>
                      <a:r>
                        <a:rPr kumimoji="0" lang="cs-CZ" alt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Exynos5422</a:t>
                      </a:r>
                    </a:p>
                  </a:txBody>
                  <a:tcPr marL="25200" marR="25200" marT="25200" marB="25200" anchor="ctr" horzOverflow="overflow">
                    <a:lnL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25200" marR="25200" marT="25200" marB="25200" anchor="ctr" horzOverflow="overflow">
                    <a:lnL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GHz</a:t>
                      </a:r>
                    </a:p>
                  </a:txBody>
                  <a:tcPr marL="25200" marR="25200" marT="25200" marB="25200" anchor="ctr" horzOverflow="overflow">
                    <a:lnL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GB</a:t>
                      </a:r>
                    </a:p>
                  </a:txBody>
                  <a:tcPr marL="25200" marR="25200" marT="25200" marB="25200" anchor="ctr" horzOverflow="overflow">
                    <a:lnL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2550,-</a:t>
                      </a:r>
                    </a:p>
                  </a:txBody>
                  <a:tcPr marL="25200" marR="25200" marT="25200" marB="25200" anchor="ctr" horzOverflow="overflow">
                    <a:lnL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917376"/>
                  </a:ext>
                </a:extLst>
              </a:tr>
              <a:tr h="666750"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Cubieboard CC-A80</a:t>
                      </a:r>
                    </a:p>
                  </a:txBody>
                  <a:tcPr marL="25200" marR="25200" marT="25200" marB="25200" anchor="ctr" horzOverflow="overflow">
                    <a:lnL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</a:pPr>
                      <a:r>
                        <a:rPr kumimoji="0" lang="cs-CZ" alt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ARM Cortex-A15/A7</a:t>
                      </a:r>
                    </a:p>
                  </a:txBody>
                  <a:tcPr marL="25200" marR="25200" marT="25200" marB="25200" anchor="ctr" horzOverflow="overflow">
                    <a:lnL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4+4</a:t>
                      </a:r>
                    </a:p>
                  </a:txBody>
                  <a:tcPr marL="25200" marR="25200" marT="25200" marB="25200" anchor="ctr" horzOverflow="overflow">
                    <a:lnL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 GHz</a:t>
                      </a:r>
                    </a:p>
                  </a:txBody>
                  <a:tcPr marL="25200" marR="25200" marT="25200" marB="25200" anchor="ctr" horzOverflow="overflow">
                    <a:lnL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GB</a:t>
                      </a:r>
                    </a:p>
                  </a:txBody>
                  <a:tcPr marL="25200" marR="25200" marT="25200" marB="25200" anchor="ctr" horzOverflow="overflow">
                    <a:lnL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4030.-</a:t>
                      </a:r>
                    </a:p>
                  </a:txBody>
                  <a:tcPr marL="25200" marR="25200" marT="25200" marB="25200" anchor="ctr" horzOverflow="overflow">
                    <a:lnL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9062579"/>
                  </a:ext>
                </a:extLst>
              </a:tr>
              <a:tr h="336550"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</a:pPr>
                      <a:r>
                        <a:rPr kumimoji="0" lang="cs-CZ" altLang="cs-CZ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Raspberry</a:t>
                      </a:r>
                      <a:r>
                        <a:rPr kumimoji="0" lang="cs-CZ" alt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cs-CZ" altLang="cs-CZ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</a:t>
                      </a:r>
                      <a:r>
                        <a:rPr kumimoji="0" lang="cs-CZ" alt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</a:t>
                      </a:r>
                    </a:p>
                  </a:txBody>
                  <a:tcPr marL="25200" marR="25200" marT="25200" marB="25200" anchor="ctr" horzOverflow="overflow">
                    <a:lnL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</a:pPr>
                      <a:r>
                        <a:rPr kumimoji="0" lang="cs-CZ" alt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BCM2836</a:t>
                      </a:r>
                    </a:p>
                  </a:txBody>
                  <a:tcPr marL="25200" marR="25200" marT="25200" marB="25200" anchor="ctr" horzOverflow="overflow">
                    <a:lnL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25200" marR="25200" marT="25200" marB="25200" anchor="ctr" horzOverflow="overflow">
                    <a:lnL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 GHz</a:t>
                      </a:r>
                    </a:p>
                  </a:txBody>
                  <a:tcPr marL="25200" marR="25200" marT="25200" marB="25200" anchor="ctr" horzOverflow="overflow">
                    <a:lnL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GB</a:t>
                      </a:r>
                    </a:p>
                  </a:txBody>
                  <a:tcPr marL="25200" marR="25200" marT="25200" marB="25200" anchor="ctr" horzOverflow="overflow">
                    <a:lnL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1000,-</a:t>
                      </a:r>
                    </a:p>
                  </a:txBody>
                  <a:tcPr marL="25200" marR="25200" marT="25200" marB="25200" anchor="ctr" horzOverflow="overflow">
                    <a:lnL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1677108"/>
                  </a:ext>
                </a:extLst>
              </a:tr>
              <a:tr h="336550"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</a:pPr>
                      <a:r>
                        <a:rPr kumimoji="0" lang="cs-CZ" altLang="cs-CZ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Raspberry</a:t>
                      </a:r>
                      <a:r>
                        <a:rPr kumimoji="0" lang="cs-CZ" alt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cs-CZ" altLang="cs-CZ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</a:t>
                      </a:r>
                      <a:r>
                        <a:rPr kumimoji="0" lang="cs-CZ" alt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</a:t>
                      </a:r>
                    </a:p>
                  </a:txBody>
                  <a:tcPr marL="25200" marR="25200" marT="25200" marB="25200" anchor="ctr" horzOverflow="overflow">
                    <a:lnL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</a:pPr>
                      <a:r>
                        <a:rPr kumimoji="0" lang="cs-CZ" alt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ARM Cortex-A9</a:t>
                      </a:r>
                    </a:p>
                  </a:txBody>
                  <a:tcPr marL="25200" marR="25200" marT="25200" marB="25200" anchor="ctr" horzOverflow="overflow">
                    <a:lnL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25200" marR="25200" marT="25200" marB="25200" anchor="ctr" horzOverflow="overflow">
                    <a:lnL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 GHz</a:t>
                      </a:r>
                    </a:p>
                  </a:txBody>
                  <a:tcPr marL="25200" marR="25200" marT="25200" marB="25200" anchor="ctr" horzOverflow="overflow">
                    <a:lnL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GB</a:t>
                      </a:r>
                    </a:p>
                  </a:txBody>
                  <a:tcPr marL="25200" marR="25200" marT="25200" marB="25200" anchor="ctr" horzOverflow="overflow">
                    <a:lnL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</a:pPr>
                      <a:r>
                        <a:rPr kumimoji="0" lang="cs-CZ" alt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1300,-</a:t>
                      </a:r>
                    </a:p>
                  </a:txBody>
                  <a:tcPr marL="25200" marR="25200" marT="25200" marB="25200" anchor="ctr" horzOverflow="overflow">
                    <a:lnL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5010932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11150" y="593725"/>
            <a:ext cx="8520113" cy="7635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cs-CZ" altLang="cs-CZ" sz="3000"/>
              <a:t>Test SD karet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11150" y="1536700"/>
            <a:ext cx="8520113" cy="4628604"/>
          </a:xfrm>
          <a:ln/>
        </p:spPr>
        <p:txBody>
          <a:bodyPr lIns="91440" tIns="91440" rIns="91440" bIns="91440"/>
          <a:lstStyle/>
          <a:p>
            <a:pPr marL="0" indent="230188">
              <a:lnSpc>
                <a:spcPct val="100000"/>
              </a:lnSpc>
              <a:spcBef>
                <a:spcPct val="0"/>
              </a:spcBef>
              <a:spcAft>
                <a:spcPts val="160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cs-CZ" altLang="cs-CZ" sz="2400" dirty="0">
                <a:solidFill>
                  <a:srgbClr val="595959"/>
                </a:solidFill>
              </a:rPr>
              <a:t>Cílem testu bylo zjistit:</a:t>
            </a:r>
          </a:p>
          <a:p>
            <a:pPr marL="457200" indent="-227013">
              <a:lnSpc>
                <a:spcPct val="100000"/>
              </a:lnSpc>
              <a:spcBef>
                <a:spcPct val="0"/>
              </a:spcBef>
              <a:spcAft>
                <a:spcPts val="1600"/>
              </a:spcAft>
              <a:buClr>
                <a:srgbClr val="595959"/>
              </a:buClr>
              <a:buFont typeface="Wingdings" panose="05000000000000000000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cs-CZ" altLang="cs-CZ" sz="2400" dirty="0" smtClean="0">
                <a:solidFill>
                  <a:srgbClr val="595959"/>
                </a:solidFill>
              </a:rPr>
              <a:t> Rozdíl </a:t>
            </a:r>
            <a:r>
              <a:rPr lang="cs-CZ" altLang="cs-CZ" sz="2400" dirty="0">
                <a:solidFill>
                  <a:srgbClr val="595959"/>
                </a:solidFill>
              </a:rPr>
              <a:t>mezi SD kartami </a:t>
            </a:r>
          </a:p>
          <a:p>
            <a:pPr marL="457200" indent="-227013">
              <a:lnSpc>
                <a:spcPct val="100000"/>
              </a:lnSpc>
              <a:spcBef>
                <a:spcPct val="0"/>
              </a:spcBef>
              <a:spcAft>
                <a:spcPts val="1600"/>
              </a:spcAft>
              <a:buClr>
                <a:srgbClr val="595959"/>
              </a:buClr>
              <a:buFont typeface="Wingdings" panose="05000000000000000000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cs-CZ" altLang="cs-CZ" sz="2400" dirty="0" smtClean="0">
                <a:solidFill>
                  <a:srgbClr val="595959"/>
                </a:solidFill>
              </a:rPr>
              <a:t> Přenosová </a:t>
            </a:r>
            <a:r>
              <a:rPr lang="cs-CZ" altLang="cs-CZ" sz="2400" dirty="0">
                <a:solidFill>
                  <a:srgbClr val="595959"/>
                </a:solidFill>
              </a:rPr>
              <a:t>rychlost čtení/zápis </a:t>
            </a:r>
            <a:r>
              <a:rPr lang="cs-CZ" altLang="cs-CZ" sz="2400" dirty="0" err="1">
                <a:solidFill>
                  <a:srgbClr val="595959"/>
                </a:solidFill>
              </a:rPr>
              <a:t>vs</a:t>
            </a:r>
            <a:r>
              <a:rPr lang="cs-CZ" altLang="cs-CZ" sz="2400" dirty="0">
                <a:solidFill>
                  <a:srgbClr val="595959"/>
                </a:solidFill>
              </a:rPr>
              <a:t> vel. bloku</a:t>
            </a:r>
          </a:p>
          <a:p>
            <a:pPr marL="457200" indent="-227013">
              <a:lnSpc>
                <a:spcPct val="100000"/>
              </a:lnSpc>
              <a:spcBef>
                <a:spcPct val="0"/>
              </a:spcBef>
              <a:spcAft>
                <a:spcPts val="1600"/>
              </a:spcAft>
              <a:buClr>
                <a:srgbClr val="595959"/>
              </a:buClr>
              <a:buFont typeface="Wingdings" panose="05000000000000000000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cs-CZ" altLang="cs-CZ" sz="2400" dirty="0" smtClean="0">
                <a:solidFill>
                  <a:srgbClr val="595959"/>
                </a:solidFill>
              </a:rPr>
              <a:t> Výkon </a:t>
            </a:r>
            <a:r>
              <a:rPr lang="cs-CZ" altLang="cs-CZ" sz="2400" dirty="0">
                <a:solidFill>
                  <a:srgbClr val="595959"/>
                </a:solidFill>
              </a:rPr>
              <a:t>karty přímo na zařízení</a:t>
            </a:r>
          </a:p>
          <a:p>
            <a:pPr marL="457200" indent="-227013">
              <a:lnSpc>
                <a:spcPct val="100000"/>
              </a:lnSpc>
              <a:spcBef>
                <a:spcPct val="0"/>
              </a:spcBef>
              <a:spcAft>
                <a:spcPts val="1600"/>
              </a:spcAft>
              <a:buClr>
                <a:srgbClr val="595959"/>
              </a:buClr>
              <a:buFont typeface="Wingdings" panose="05000000000000000000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cs-CZ" altLang="cs-CZ" sz="2400" dirty="0" smtClean="0">
                <a:solidFill>
                  <a:srgbClr val="595959"/>
                </a:solidFill>
              </a:rPr>
              <a:t> Vliv </a:t>
            </a:r>
            <a:r>
              <a:rPr lang="cs-CZ" altLang="cs-CZ" sz="2400" dirty="0">
                <a:solidFill>
                  <a:srgbClr val="595959"/>
                </a:solidFill>
              </a:rPr>
              <a:t>kvality karty na reálný provoz</a:t>
            </a:r>
          </a:p>
          <a:p>
            <a:pPr marL="0" indent="230188">
              <a:lnSpc>
                <a:spcPct val="100000"/>
              </a:lnSpc>
              <a:spcBef>
                <a:spcPct val="0"/>
              </a:spcBef>
              <a:spcAft>
                <a:spcPts val="1600"/>
              </a:spcAft>
              <a:buClrTx/>
              <a:buSz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cs-CZ" altLang="cs-CZ" sz="2400" dirty="0">
                <a:solidFill>
                  <a:srgbClr val="595959"/>
                </a:solidFill>
              </a:rPr>
              <a:t>Průběh testu</a:t>
            </a:r>
          </a:p>
          <a:p>
            <a:pPr marL="457200" indent="-227013">
              <a:lnSpc>
                <a:spcPct val="100000"/>
              </a:lnSpc>
              <a:spcBef>
                <a:spcPct val="0"/>
              </a:spcBef>
              <a:spcAft>
                <a:spcPts val="1600"/>
              </a:spcAft>
              <a:buClr>
                <a:srgbClr val="595959"/>
              </a:buClr>
              <a:buFont typeface="Wingdings" panose="05000000000000000000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cs-CZ" altLang="cs-CZ" sz="2400" dirty="0" smtClean="0">
                <a:solidFill>
                  <a:srgbClr val="595959"/>
                </a:solidFill>
              </a:rPr>
              <a:t> Na </a:t>
            </a:r>
            <a:r>
              <a:rPr lang="cs-CZ" altLang="cs-CZ" sz="2400" dirty="0">
                <a:solidFill>
                  <a:srgbClr val="595959"/>
                </a:solidFill>
              </a:rPr>
              <a:t>notebooku se čtečkou</a:t>
            </a:r>
          </a:p>
          <a:p>
            <a:pPr marL="457200" indent="-227013">
              <a:lnSpc>
                <a:spcPct val="100000"/>
              </a:lnSpc>
              <a:spcBef>
                <a:spcPct val="0"/>
              </a:spcBef>
              <a:spcAft>
                <a:spcPts val="1600"/>
              </a:spcAft>
              <a:buClr>
                <a:srgbClr val="595959"/>
              </a:buClr>
              <a:buFont typeface="Wingdings" panose="05000000000000000000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cs-CZ" altLang="cs-CZ" sz="2400" dirty="0" smtClean="0">
                <a:solidFill>
                  <a:srgbClr val="595959"/>
                </a:solidFill>
              </a:rPr>
              <a:t> </a:t>
            </a:r>
            <a:r>
              <a:rPr lang="cs-CZ" altLang="cs-CZ" sz="2400" dirty="0" err="1" smtClean="0">
                <a:solidFill>
                  <a:srgbClr val="595959"/>
                </a:solidFill>
              </a:rPr>
              <a:t>dd</a:t>
            </a:r>
            <a:r>
              <a:rPr lang="cs-CZ" altLang="cs-CZ" sz="2400" dirty="0" smtClean="0">
                <a:solidFill>
                  <a:srgbClr val="595959"/>
                </a:solidFill>
              </a:rPr>
              <a:t> </a:t>
            </a:r>
            <a:r>
              <a:rPr lang="cs-CZ" altLang="cs-CZ" sz="2400" dirty="0" err="1">
                <a:solidFill>
                  <a:srgbClr val="595959"/>
                </a:solidFill>
              </a:rPr>
              <a:t>if</a:t>
            </a:r>
            <a:r>
              <a:rPr lang="cs-CZ" altLang="cs-CZ" sz="2400" dirty="0">
                <a:solidFill>
                  <a:srgbClr val="595959"/>
                </a:solidFill>
              </a:rPr>
              <a:t>=./file256 </a:t>
            </a:r>
            <a:r>
              <a:rPr lang="cs-CZ" altLang="cs-CZ" sz="2400" dirty="0" err="1">
                <a:solidFill>
                  <a:srgbClr val="595959"/>
                </a:solidFill>
              </a:rPr>
              <a:t>of</a:t>
            </a:r>
            <a:r>
              <a:rPr lang="cs-CZ" altLang="cs-CZ" sz="2400" dirty="0">
                <a:solidFill>
                  <a:srgbClr val="595959"/>
                </a:solidFill>
              </a:rPr>
              <a:t>=/</a:t>
            </a:r>
            <a:r>
              <a:rPr lang="cs-CZ" altLang="cs-CZ" sz="2400" dirty="0" err="1">
                <a:solidFill>
                  <a:srgbClr val="595959"/>
                </a:solidFill>
              </a:rPr>
              <a:t>dev</a:t>
            </a:r>
            <a:r>
              <a:rPr lang="cs-CZ" altLang="cs-CZ" sz="2400" dirty="0">
                <a:solidFill>
                  <a:srgbClr val="595959"/>
                </a:solidFill>
              </a:rPr>
              <a:t>/</a:t>
            </a:r>
            <a:r>
              <a:rPr lang="cs-CZ" altLang="cs-CZ" sz="2400" dirty="0" err="1">
                <a:solidFill>
                  <a:srgbClr val="595959"/>
                </a:solidFill>
              </a:rPr>
              <a:t>sdb</a:t>
            </a:r>
            <a:r>
              <a:rPr lang="cs-CZ" altLang="cs-CZ" sz="2400" dirty="0">
                <a:solidFill>
                  <a:srgbClr val="595959"/>
                </a:solidFill>
              </a:rPr>
              <a:t> </a:t>
            </a:r>
            <a:r>
              <a:rPr lang="cs-CZ" altLang="cs-CZ" sz="2400" dirty="0" err="1">
                <a:solidFill>
                  <a:srgbClr val="595959"/>
                </a:solidFill>
              </a:rPr>
              <a:t>bs</a:t>
            </a:r>
            <a:r>
              <a:rPr lang="cs-CZ" altLang="cs-CZ" sz="2400" dirty="0">
                <a:solidFill>
                  <a:srgbClr val="595959"/>
                </a:solidFill>
              </a:rPr>
              <a:t>=&lt;</a:t>
            </a:r>
            <a:r>
              <a:rPr lang="cs-CZ" altLang="cs-CZ" sz="2400" dirty="0" err="1">
                <a:solidFill>
                  <a:srgbClr val="595959"/>
                </a:solidFill>
              </a:rPr>
              <a:t>size</a:t>
            </a:r>
            <a:r>
              <a:rPr lang="cs-CZ" altLang="cs-CZ" sz="2400" dirty="0">
                <a:solidFill>
                  <a:srgbClr val="595959"/>
                </a:solidFill>
              </a:rPr>
              <a:t>&gt; </a:t>
            </a:r>
            <a:r>
              <a:rPr lang="cs-CZ" altLang="cs-CZ" sz="2400" dirty="0" err="1">
                <a:solidFill>
                  <a:srgbClr val="595959"/>
                </a:solidFill>
              </a:rPr>
              <a:t>oflag</a:t>
            </a:r>
            <a:r>
              <a:rPr lang="cs-CZ" altLang="cs-CZ" sz="2400" dirty="0">
                <a:solidFill>
                  <a:srgbClr val="595959"/>
                </a:solidFill>
              </a:rPr>
              <a:t>=direct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11150" y="593725"/>
            <a:ext cx="8520113" cy="7635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cs-CZ" altLang="cs-CZ" sz="3000"/>
              <a:t>SD karty</a:t>
            </a:r>
          </a:p>
        </p:txBody>
      </p:sp>
      <p:graphicFrame>
        <p:nvGraphicFramePr>
          <p:cNvPr id="11266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0901570"/>
              </p:ext>
            </p:extLst>
          </p:nvPr>
        </p:nvGraphicFramePr>
        <p:xfrm>
          <a:off x="298450" y="1357313"/>
          <a:ext cx="8586788" cy="4421188"/>
        </p:xfrm>
        <a:graphic>
          <a:graphicData uri="http://schemas.openxmlformats.org/drawingml/2006/table">
            <a:tbl>
              <a:tblPr/>
              <a:tblGrid>
                <a:gridCol w="2455863">
                  <a:extLst>
                    <a:ext uri="{9D8B030D-6E8A-4147-A177-3AD203B41FA5}">
                      <a16:colId xmlns:a16="http://schemas.microsoft.com/office/drawing/2014/main" val="1411617470"/>
                    </a:ext>
                  </a:extLst>
                </a:gridCol>
                <a:gridCol w="1479550">
                  <a:extLst>
                    <a:ext uri="{9D8B030D-6E8A-4147-A177-3AD203B41FA5}">
                      <a16:colId xmlns:a16="http://schemas.microsoft.com/office/drawing/2014/main" val="1614930524"/>
                    </a:ext>
                  </a:extLst>
                </a:gridCol>
                <a:gridCol w="1179512">
                  <a:extLst>
                    <a:ext uri="{9D8B030D-6E8A-4147-A177-3AD203B41FA5}">
                      <a16:colId xmlns:a16="http://schemas.microsoft.com/office/drawing/2014/main" val="212570054"/>
                    </a:ext>
                  </a:extLst>
                </a:gridCol>
                <a:gridCol w="1100138">
                  <a:extLst>
                    <a:ext uri="{9D8B030D-6E8A-4147-A177-3AD203B41FA5}">
                      <a16:colId xmlns:a16="http://schemas.microsoft.com/office/drawing/2014/main" val="981081599"/>
                    </a:ext>
                  </a:extLst>
                </a:gridCol>
                <a:gridCol w="1208087">
                  <a:extLst>
                    <a:ext uri="{9D8B030D-6E8A-4147-A177-3AD203B41FA5}">
                      <a16:colId xmlns:a16="http://schemas.microsoft.com/office/drawing/2014/main" val="1110631416"/>
                    </a:ext>
                  </a:extLst>
                </a:gridCol>
                <a:gridCol w="1163638">
                  <a:extLst>
                    <a:ext uri="{9D8B030D-6E8A-4147-A177-3AD203B41FA5}">
                      <a16:colId xmlns:a16="http://schemas.microsoft.com/office/drawing/2014/main" val="1490160438"/>
                    </a:ext>
                  </a:extLst>
                </a:gridCol>
              </a:tblGrid>
              <a:tr h="736600"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</a:pPr>
                      <a:r>
                        <a:rPr kumimoji="0" lang="cs-CZ" alt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Karta</a:t>
                      </a:r>
                    </a:p>
                  </a:txBody>
                  <a:tcPr marL="63360" marR="63360" marT="78599" marB="63360" anchor="ctr" horzOverflow="overflow">
                    <a:lnL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Čtení/zápis reklamní</a:t>
                      </a:r>
                    </a:p>
                  </a:txBody>
                  <a:tcPr marL="63360" marR="63360" marT="78599" marB="63360" anchor="ctr" horzOverflow="overflow">
                    <a:lnL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</a:t>
                      </a:r>
                    </a:p>
                  </a:txBody>
                  <a:tcPr marL="63360" marR="63360" marT="78599" marB="63360" anchor="ctr" horzOverflow="overflow">
                    <a:lnL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Čtení (MB/s)</a:t>
                      </a:r>
                    </a:p>
                  </a:txBody>
                  <a:tcPr marL="63360" marR="63360" marT="78599" marB="63360" anchor="ctr" horzOverflow="overflow">
                    <a:lnL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Zápis</a:t>
                      </a: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(MB/s)</a:t>
                      </a:r>
                    </a:p>
                  </a:txBody>
                  <a:tcPr marL="63360" marR="63360" marT="78599" marB="63360" anchor="ctr" horzOverflow="overflow">
                    <a:lnL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Cena </a:t>
                      </a: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(Kč)</a:t>
                      </a:r>
                    </a:p>
                  </a:txBody>
                  <a:tcPr marL="63360" marR="63360" marT="78599" marB="63360" anchor="ctr" horzOverflow="overflow">
                    <a:lnL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7241750"/>
                  </a:ext>
                </a:extLst>
              </a:tr>
              <a:tr h="736600"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ADATA SDHC Premier Pro 16GB</a:t>
                      </a:r>
                    </a:p>
                  </a:txBody>
                  <a:tcPr marL="63360" marR="63360" marT="78599" marB="63360" anchor="ctr" horzOverflow="overflow">
                    <a:lnL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95/45</a:t>
                      </a:r>
                    </a:p>
                  </a:txBody>
                  <a:tcPr marL="63360" marR="63360" marT="78599" marB="63360" anchor="ctr" horzOverflow="overflow">
                    <a:lnL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UHS-3</a:t>
                      </a:r>
                    </a:p>
                  </a:txBody>
                  <a:tcPr marL="63360" marR="63360" marT="78599" marB="63360" anchor="ctr" horzOverflow="overflow">
                    <a:lnL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84,53</a:t>
                      </a:r>
                    </a:p>
                  </a:txBody>
                  <a:tcPr marL="63360" marR="63360" marT="78599" marB="63360" anchor="ctr" horzOverflow="overflow">
                    <a:lnL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41,59</a:t>
                      </a:r>
                    </a:p>
                  </a:txBody>
                  <a:tcPr marL="63360" marR="63360" marT="78599" marB="63360" anchor="ctr" horzOverflow="overflow">
                    <a:lnL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338,-</a:t>
                      </a:r>
                    </a:p>
                  </a:txBody>
                  <a:tcPr marL="63360" marR="63360" marT="78599" marB="63360" anchor="ctr" horzOverflow="overflow">
                    <a:lnL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282675"/>
                  </a:ext>
                </a:extLst>
              </a:tr>
              <a:tr h="736600"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SanDisk SDHC Extreme 16GB</a:t>
                      </a:r>
                    </a:p>
                  </a:txBody>
                  <a:tcPr marL="63360" marR="63360" marT="78599" marB="63360" anchor="ctr" horzOverflow="overflow">
                    <a:lnL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90/40</a:t>
                      </a:r>
                    </a:p>
                  </a:txBody>
                  <a:tcPr marL="63360" marR="63360" marT="78599" marB="63360" anchor="ctr" horzOverflow="overflow">
                    <a:lnL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UHS-3</a:t>
                      </a:r>
                    </a:p>
                  </a:txBody>
                  <a:tcPr marL="63360" marR="63360" marT="78599" marB="63360" anchor="ctr" horzOverflow="overflow">
                    <a:lnL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72,22</a:t>
                      </a:r>
                    </a:p>
                  </a:txBody>
                  <a:tcPr marL="63360" marR="63360" marT="78599" marB="63360" anchor="ctr" horzOverflow="overflow">
                    <a:lnL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51,49</a:t>
                      </a:r>
                    </a:p>
                  </a:txBody>
                  <a:tcPr marL="63360" marR="63360" marT="78599" marB="63360" anchor="ctr" horzOverflow="overflow">
                    <a:lnL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327,-</a:t>
                      </a:r>
                    </a:p>
                  </a:txBody>
                  <a:tcPr marL="63360" marR="63360" marT="78599" marB="63360" anchor="ctr" horzOverflow="overflow">
                    <a:lnL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8974538"/>
                  </a:ext>
                </a:extLst>
              </a:tr>
              <a:tr h="736600"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SanDisk SDHC UltraAndroid </a:t>
                      </a:r>
                    </a:p>
                  </a:txBody>
                  <a:tcPr marL="63360" marR="63360" marT="78599" marB="63360" anchor="ctr" horzOverflow="overflow">
                    <a:lnL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48/10</a:t>
                      </a:r>
                    </a:p>
                  </a:txBody>
                  <a:tcPr marL="63360" marR="63360" marT="78599" marB="63360" anchor="ctr" horzOverflow="overflow">
                    <a:lnL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UHS-1</a:t>
                      </a:r>
                    </a:p>
                  </a:txBody>
                  <a:tcPr marL="63360" marR="63360" marT="78599" marB="63360" anchor="ctr" horzOverflow="overflow">
                    <a:lnL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44,71</a:t>
                      </a:r>
                    </a:p>
                  </a:txBody>
                  <a:tcPr marL="63360" marR="63360" marT="78599" marB="63360" anchor="ctr" horzOverflow="overflow">
                    <a:lnL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14,21</a:t>
                      </a:r>
                    </a:p>
                  </a:txBody>
                  <a:tcPr marL="63360" marR="63360" marT="78599" marB="63360" anchor="ctr" horzOverflow="overflow">
                    <a:lnL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117,-</a:t>
                      </a:r>
                    </a:p>
                  </a:txBody>
                  <a:tcPr marL="63360" marR="63360" marT="78599" marB="63360" anchor="ctr" horzOverflow="overflow">
                    <a:lnL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2207954"/>
                  </a:ext>
                </a:extLst>
              </a:tr>
              <a:tr h="736600"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Kingston Micro SDHC 8GB</a:t>
                      </a:r>
                    </a:p>
                  </a:txBody>
                  <a:tcPr marL="63360" marR="63360" marT="78599" marB="63360" anchor="ctr" horzOverflow="overflow">
                    <a:lnL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45/10</a:t>
                      </a:r>
                    </a:p>
                  </a:txBody>
                  <a:tcPr marL="63360" marR="63360" marT="78599" marB="63360" anchor="ctr" horzOverflow="overflow">
                    <a:lnL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UHS-1</a:t>
                      </a:r>
                    </a:p>
                  </a:txBody>
                  <a:tcPr marL="63360" marR="63360" marT="78599" marB="63360" anchor="ctr" horzOverflow="overflow">
                    <a:lnL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33,32</a:t>
                      </a:r>
                    </a:p>
                  </a:txBody>
                  <a:tcPr marL="63360" marR="63360" marT="78599" marB="63360" anchor="ctr" horzOverflow="overflow">
                    <a:lnL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15,91</a:t>
                      </a:r>
                    </a:p>
                  </a:txBody>
                  <a:tcPr marL="63360" marR="63360" marT="78599" marB="63360" anchor="ctr" horzOverflow="overflow">
                    <a:lnL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129,-</a:t>
                      </a:r>
                    </a:p>
                  </a:txBody>
                  <a:tcPr marL="63360" marR="63360" marT="78599" marB="63360" anchor="ctr" horzOverflow="overflow">
                    <a:lnL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5767781"/>
                  </a:ext>
                </a:extLst>
              </a:tr>
              <a:tr h="738188"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Kingston Micro SDHC 4GB Class 4</a:t>
                      </a:r>
                    </a:p>
                  </a:txBody>
                  <a:tcPr marL="63360" marR="63360" marT="78599" marB="63360" anchor="ctr" horzOverflow="overflow">
                    <a:lnL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10/4</a:t>
                      </a:r>
                    </a:p>
                  </a:txBody>
                  <a:tcPr marL="63360" marR="63360" marT="78599" marB="63360" anchor="ctr" horzOverflow="overflow">
                    <a:lnL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 4</a:t>
                      </a:r>
                    </a:p>
                  </a:txBody>
                  <a:tcPr marL="63360" marR="63360" marT="78599" marB="63360" anchor="ctr" horzOverflow="overflow">
                    <a:lnL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21,92</a:t>
                      </a:r>
                    </a:p>
                  </a:txBody>
                  <a:tcPr marL="63360" marR="63360" marT="78599" marB="63360" anchor="ctr" horzOverflow="overflow">
                    <a:lnL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5,25</a:t>
                      </a:r>
                    </a:p>
                  </a:txBody>
                  <a:tcPr marL="63360" marR="63360" marT="78599" marB="63360" anchor="ctr" horzOverflow="overflow">
                    <a:lnL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</a:pPr>
                      <a:r>
                        <a:rPr kumimoji="0" lang="cs-CZ" alt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99,-</a:t>
                      </a:r>
                    </a:p>
                  </a:txBody>
                  <a:tcPr marL="63360" marR="63360" marT="78599" marB="63360" anchor="ctr" horzOverflow="overflow">
                    <a:lnL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7937002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11150" y="593725"/>
            <a:ext cx="8520113" cy="7635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cs-CZ" altLang="cs-CZ" sz="2800"/>
              <a:t>Test SD karet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1357313"/>
            <a:ext cx="8824913" cy="4703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11150" y="593725"/>
            <a:ext cx="8520113" cy="7635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cs-CZ" altLang="cs-CZ" sz="2800"/>
              <a:t>Test SD karet - výsledky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11150" y="1536700"/>
            <a:ext cx="8520113" cy="4554538"/>
          </a:xfrm>
          <a:ln/>
        </p:spPr>
        <p:txBody>
          <a:bodyPr lIns="91440" tIns="91440" rIns="91440" bIns="91440"/>
          <a:lstStyle/>
          <a:p>
            <a:pPr marL="431800" indent="-323850">
              <a:lnSpc>
                <a:spcPct val="100000"/>
              </a:lnSpc>
              <a:buSzPct val="45000"/>
              <a:buFont typeface="Wingdings" panose="05000000000000000000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cs-CZ" altLang="cs-CZ" sz="2800"/>
              <a:t>Obecně lze rozdělit na zlaté, stříbrné a „šrot“</a:t>
            </a:r>
          </a:p>
          <a:p>
            <a:pPr marL="431800" indent="-323850">
              <a:lnSpc>
                <a:spcPct val="100000"/>
              </a:lnSpc>
              <a:buSzPct val="45000"/>
              <a:buFont typeface="Wingdings" panose="05000000000000000000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cs-CZ" altLang="cs-CZ" sz="2800"/>
              <a:t>Velký rozdíl mezi zlatou a stříbrnou kartou</a:t>
            </a:r>
          </a:p>
          <a:p>
            <a:pPr marL="431800" indent="-323850">
              <a:lnSpc>
                <a:spcPct val="100000"/>
              </a:lnSpc>
              <a:buSzPct val="45000"/>
              <a:buFont typeface="Wingdings" panose="05000000000000000000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cs-CZ" altLang="cs-CZ" sz="2800"/>
              <a:t>Karty menší než CLASS 10 nemají význam</a:t>
            </a:r>
          </a:p>
          <a:p>
            <a:pPr marL="431800" indent="-323850">
              <a:lnSpc>
                <a:spcPct val="100000"/>
              </a:lnSpc>
              <a:buSzPct val="45000"/>
              <a:buFont typeface="Wingdings" panose="05000000000000000000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cs-CZ" altLang="cs-CZ" sz="2800"/>
              <a:t>Na zařízení dosahujeme cca polovičních výsledků</a:t>
            </a:r>
          </a:p>
          <a:p>
            <a:pPr marL="431800" indent="-323850">
              <a:lnSpc>
                <a:spcPct val="100000"/>
              </a:lnSpc>
              <a:buSzPct val="45000"/>
              <a:buFont typeface="Wingdings" panose="05000000000000000000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cs-CZ" altLang="cs-CZ" sz="2800"/>
              <a:t>Rozdíl mezi stříbrnou a zlatou je zachován</a:t>
            </a:r>
          </a:p>
          <a:p>
            <a:pPr marL="431800" indent="-323850">
              <a:lnSpc>
                <a:spcPct val="100000"/>
              </a:lnSpc>
              <a:buSzPct val="45000"/>
              <a:buFont typeface="Wingdings" panose="05000000000000000000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cs-CZ" altLang="cs-CZ" sz="2800" b="1"/>
              <a:t>Pro seriozní úlohy se vyplatí zlaté</a:t>
            </a:r>
          </a:p>
          <a:p>
            <a:pPr marL="431800" indent="-323850">
              <a:lnSpc>
                <a:spcPct val="100000"/>
              </a:lnSpc>
              <a:buSzPct val="45000"/>
              <a:buFont typeface="Wingdings" panose="05000000000000000000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cs-CZ" altLang="cs-CZ" sz="2800"/>
              <a:t>EMMC paměť je jako běžná flash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11150" y="593725"/>
            <a:ext cx="8520113" cy="7635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cs-CZ" altLang="cs-CZ" sz="3000"/>
              <a:t>Veselá historka z natáčení č.1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Office">
  <a:themeElements>
    <a:clrScheme name="Motiv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4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cs-CZ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cs typeface="Droid Sans Fallback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4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cs-CZ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cs typeface="Droid Sans Fallback" charset="0"/>
          </a:defRPr>
        </a:defPPr>
      </a:lstStyle>
    </a:lnDef>
  </a:objectDefaults>
  <a:extraClrSchemeLst>
    <a:extraClrScheme>
      <a:clrScheme name="Motiv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Motiv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4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cs-CZ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cs typeface="Droid Sans Fallback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4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cs-CZ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cs typeface="Droid Sans Fallback" charset="0"/>
          </a:defRPr>
        </a:defPPr>
      </a:lstStyle>
    </a:lnDef>
  </a:objectDefaults>
  <a:extraClrSchemeLst>
    <a:extraClrScheme>
      <a:clrScheme name="Motiv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Motiv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4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cs-CZ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cs typeface="Droid Sans Fallback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4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cs-CZ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cs typeface="Droid Sans Fallback" charset="0"/>
          </a:defRPr>
        </a:defPPr>
      </a:lstStyle>
    </a:lnDef>
  </a:objectDefaults>
  <a:extraClrSchemeLst>
    <a:extraClrScheme>
      <a:clrScheme name="Motiv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iv Office">
  <a:themeElements>
    <a:clrScheme name="Motiv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4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cs-CZ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cs typeface="Droid Sans Fallback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4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cs-CZ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cs typeface="Droid Sans Fallback" charset="0"/>
          </a:defRPr>
        </a:defPPr>
      </a:lstStyle>
    </a:lnDef>
  </a:objectDefaults>
  <a:extraClrSchemeLst>
    <a:extraClrScheme>
      <a:clrScheme name="Motiv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Moti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otiv Office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Motiv Office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</TotalTime>
  <Words>1178</Words>
  <Application>Microsoft Office PowerPoint</Application>
  <PresentationFormat>Předvádění na obrazovce (4:3)</PresentationFormat>
  <Paragraphs>348</Paragraphs>
  <Slides>33</Slides>
  <Notes>33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4</vt:i4>
      </vt:variant>
      <vt:variant>
        <vt:lpstr>Nadpisy snímků</vt:lpstr>
      </vt:variant>
      <vt:variant>
        <vt:i4>33</vt:i4>
      </vt:variant>
    </vt:vector>
  </HeadingPairs>
  <TitlesOfParts>
    <vt:vector size="44" baseType="lpstr">
      <vt:lpstr>Arial</vt:lpstr>
      <vt:lpstr>DejaVu Sans</vt:lpstr>
      <vt:lpstr>Droid Sans Fallback</vt:lpstr>
      <vt:lpstr>Georgia</vt:lpstr>
      <vt:lpstr>Times New Roman</vt:lpstr>
      <vt:lpstr>Wingdings</vt:lpstr>
      <vt:lpstr>Wingdings 2</vt:lpstr>
      <vt:lpstr>Motiv Office</vt:lpstr>
      <vt:lpstr>Motiv Office</vt:lpstr>
      <vt:lpstr>Motiv Office</vt:lpstr>
      <vt:lpstr>Motiv Office</vt:lpstr>
      <vt:lpstr>Na co se hodí křemíkové ovoce?</vt:lpstr>
      <vt:lpstr>Motivace a cíle</vt:lpstr>
      <vt:lpstr>Jak na to.. výběr zařízení </vt:lpstr>
      <vt:lpstr>Vybraná zařízení</vt:lpstr>
      <vt:lpstr>Test SD karet</vt:lpstr>
      <vt:lpstr>SD karty</vt:lpstr>
      <vt:lpstr>Test SD karet</vt:lpstr>
      <vt:lpstr>Test SD karet - výsledky</vt:lpstr>
      <vt:lpstr>Veselá historka z natáčení č.1</vt:lpstr>
      <vt:lpstr>Veselá historka z natáčení č.1</vt:lpstr>
      <vt:lpstr>Test propustnosti systému</vt:lpstr>
      <vt:lpstr>Test propustnosti systému - hodnocení</vt:lpstr>
      <vt:lpstr>Test síťového přenosu</vt:lpstr>
      <vt:lpstr>Test síťového přenosu - výsledky </vt:lpstr>
      <vt:lpstr>Test komplex – SCP přenos</vt:lpstr>
      <vt:lpstr>Test komplex – SCP přenos</vt:lpstr>
      <vt:lpstr>Kompilační test - doba kompilace KRB5</vt:lpstr>
      <vt:lpstr>Test zápisu na USB</vt:lpstr>
      <vt:lpstr>Test zápisu na USB</vt:lpstr>
      <vt:lpstr>Umístění zařízení v serverovně</vt:lpstr>
      <vt:lpstr>Matrice funkčnosti redukce HDMI -&gt; VGA</vt:lpstr>
      <vt:lpstr>Veselá historka z natáčení č.2</vt:lpstr>
      <vt:lpstr>Charakteristiky zařízení</vt:lpstr>
      <vt:lpstr>Banana PI M2</vt:lpstr>
      <vt:lpstr>Cubieboard CC-A80</vt:lpstr>
      <vt:lpstr>Inforce IFC6540</vt:lpstr>
      <vt:lpstr>ODROID-XU4</vt:lpstr>
      <vt:lpstr>RASPBEERY PI 2</vt:lpstr>
      <vt:lpstr>RASPBEERY PI 3</vt:lpstr>
      <vt:lpstr>Závěry  </vt:lpstr>
      <vt:lpstr>A šlo by nakonec použít něco na ten server?</vt:lpstr>
      <vt:lpstr>Motto </vt:lpstr>
      <vt:lpstr>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 co se hodí křemíkové ovoce?</dc:title>
  <dc:subject/>
  <dc:creator>Lavi</dc:creator>
  <cp:keywords/>
  <dc:description/>
  <cp:lastModifiedBy>Martin Lávička</cp:lastModifiedBy>
  <cp:revision>20</cp:revision>
  <cp:lastPrinted>1601-01-01T00:00:00Z</cp:lastPrinted>
  <dcterms:created xsi:type="dcterms:W3CDTF">1601-01-01T00:00:00Z</dcterms:created>
  <dcterms:modified xsi:type="dcterms:W3CDTF">2016-06-22T10:47:22Z</dcterms:modified>
</cp:coreProperties>
</file>